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3"/>
  </p:notesMasterIdLst>
  <p:sldIdLst>
    <p:sldId id="257" r:id="rId2"/>
    <p:sldId id="258" r:id="rId3"/>
    <p:sldId id="259" r:id="rId4"/>
    <p:sldId id="260" r:id="rId5"/>
    <p:sldId id="261" r:id="rId6"/>
    <p:sldId id="262" r:id="rId7"/>
    <p:sldId id="267" r:id="rId8"/>
    <p:sldId id="263" r:id="rId9"/>
    <p:sldId id="264" r:id="rId10"/>
    <p:sldId id="265" r:id="rId11"/>
    <p:sldId id="268" r:id="rId12"/>
    <p:sldId id="266"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1500"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F01E935-D537-4581-B78F-5F9D026C9111}" type="datetimeFigureOut">
              <a:rPr lang="it-IT" smtClean="0"/>
              <a:t>12/06/2015</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8EB87F1-F0E5-44C0-A3E9-551DAE93E5DA}" type="slidenum">
              <a:rPr lang="it-IT" smtClean="0"/>
              <a:t>‹N›</a:t>
            </a:fld>
            <a:endParaRPr lang="it-IT"/>
          </a:p>
        </p:txBody>
      </p:sp>
    </p:spTree>
    <p:extLst>
      <p:ext uri="{BB962C8B-B14F-4D97-AF65-F5344CB8AC3E}">
        <p14:creationId xmlns:p14="http://schemas.microsoft.com/office/powerpoint/2010/main" val="41962267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18EB87F1-F0E5-44C0-A3E9-551DAE93E5DA}" type="slidenum">
              <a:rPr lang="it-IT" smtClean="0"/>
              <a:t>3</a:t>
            </a:fld>
            <a:endParaRPr lang="it-IT"/>
          </a:p>
        </p:txBody>
      </p:sp>
    </p:spTree>
    <p:extLst>
      <p:ext uri="{BB962C8B-B14F-4D97-AF65-F5344CB8AC3E}">
        <p14:creationId xmlns:p14="http://schemas.microsoft.com/office/powerpoint/2010/main" val="4759167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it-IT" smtClean="0"/>
              <a:t>Fare clic per modificare lo stile del titolo</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14CD9664-845F-40D5-93DF-D27C354822E5}" type="datetime1">
              <a:rPr lang="it-IT" smtClean="0"/>
              <a:t>12/06/2015</a:t>
            </a:fld>
            <a:endParaRPr lang="it-IT"/>
          </a:p>
        </p:txBody>
      </p:sp>
      <p:sp>
        <p:nvSpPr>
          <p:cNvPr id="5" name="Footer Placeholder 4"/>
          <p:cNvSpPr>
            <a:spLocks noGrp="1"/>
          </p:cNvSpPr>
          <p:nvPr>
            <p:ph type="ftr" sz="quarter" idx="11"/>
          </p:nvPr>
        </p:nvSpPr>
        <p:spPr/>
        <p:txBody>
          <a:bodyPr/>
          <a:lstStyle/>
          <a:p>
            <a:r>
              <a:rPr lang="it-IT" smtClean="0"/>
              <a:t>FABRIZIO DOMINICI</a:t>
            </a:r>
            <a:endParaRPr lang="it-IT"/>
          </a:p>
        </p:txBody>
      </p:sp>
      <p:sp>
        <p:nvSpPr>
          <p:cNvPr id="6" name="Slide Number Placeholder 5"/>
          <p:cNvSpPr>
            <a:spLocks noGrp="1"/>
          </p:cNvSpPr>
          <p:nvPr>
            <p:ph type="sldNum" sz="quarter" idx="12"/>
          </p:nvPr>
        </p:nvSpPr>
        <p:spPr/>
        <p:txBody>
          <a:bodyPr/>
          <a:lstStyle/>
          <a:p>
            <a:fld id="{E7A41E1B-4F70-4964-A407-84C68BE8251C}" type="slidenum">
              <a:rPr lang="it-IT" smtClean="0"/>
              <a:t>‹N›</a:t>
            </a:fld>
            <a:endParaRPr lang="it-IT"/>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a:p>
        </p:txBody>
      </p:sp>
      <p:sp>
        <p:nvSpPr>
          <p:cNvPr id="3" name="Vertical Text Placeholder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Date Placeholder 3"/>
          <p:cNvSpPr>
            <a:spLocks noGrp="1"/>
          </p:cNvSpPr>
          <p:nvPr>
            <p:ph type="dt" sz="half" idx="10"/>
          </p:nvPr>
        </p:nvSpPr>
        <p:spPr/>
        <p:txBody>
          <a:bodyPr/>
          <a:lstStyle/>
          <a:p>
            <a:fld id="{F2A290CF-CD62-47E2-B772-7D95BA2C6EA8}" type="datetime1">
              <a:rPr lang="it-IT" smtClean="0"/>
              <a:t>12/06/2015</a:t>
            </a:fld>
            <a:endParaRPr lang="it-IT"/>
          </a:p>
        </p:txBody>
      </p:sp>
      <p:sp>
        <p:nvSpPr>
          <p:cNvPr id="5" name="Footer Placeholder 4"/>
          <p:cNvSpPr>
            <a:spLocks noGrp="1"/>
          </p:cNvSpPr>
          <p:nvPr>
            <p:ph type="ftr" sz="quarter" idx="11"/>
          </p:nvPr>
        </p:nvSpPr>
        <p:spPr/>
        <p:txBody>
          <a:bodyPr/>
          <a:lstStyle/>
          <a:p>
            <a:r>
              <a:rPr lang="it-IT" smtClean="0"/>
              <a:t>FABRIZIO DOMINICI</a:t>
            </a:r>
            <a:endParaRPr lang="it-IT"/>
          </a:p>
        </p:txBody>
      </p:sp>
      <p:sp>
        <p:nvSpPr>
          <p:cNvPr id="6" name="Slide Number Placeholder 5"/>
          <p:cNvSpPr>
            <a:spLocks noGrp="1"/>
          </p:cNvSpPr>
          <p:nvPr>
            <p:ph type="sldNum" sz="quarter" idx="12"/>
          </p:nvPr>
        </p:nvSpPr>
        <p:spPr/>
        <p:txBody>
          <a:bodyPr/>
          <a:lstStyle/>
          <a:p>
            <a:fld id="{E7A41E1B-4F70-4964-A407-84C68BE8251C}" type="slidenum">
              <a:rPr lang="it-IT" smtClean="0"/>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it-IT" smtClean="0"/>
              <a:t>Fare clic per modificare lo stile del titolo</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2C2D9AD5-4C12-4109-A832-FD59133D5070}" type="datetime1">
              <a:rPr lang="it-IT" smtClean="0"/>
              <a:t>12/06/2015</a:t>
            </a:fld>
            <a:endParaRPr lang="it-IT"/>
          </a:p>
        </p:txBody>
      </p:sp>
      <p:sp>
        <p:nvSpPr>
          <p:cNvPr id="5" name="Footer Placeholder 4"/>
          <p:cNvSpPr>
            <a:spLocks noGrp="1"/>
          </p:cNvSpPr>
          <p:nvPr>
            <p:ph type="ftr" sz="quarter" idx="11"/>
          </p:nvPr>
        </p:nvSpPr>
        <p:spPr/>
        <p:txBody>
          <a:bodyPr/>
          <a:lstStyle/>
          <a:p>
            <a:r>
              <a:rPr lang="it-IT" smtClean="0"/>
              <a:t>FABRIZIO DOMINICI</a:t>
            </a:r>
            <a:endParaRPr lang="it-IT"/>
          </a:p>
        </p:txBody>
      </p:sp>
      <p:sp>
        <p:nvSpPr>
          <p:cNvPr id="6" name="Slide Number Placeholder 5"/>
          <p:cNvSpPr>
            <a:spLocks noGrp="1"/>
          </p:cNvSpPr>
          <p:nvPr>
            <p:ph type="sldNum" sz="quarter" idx="12"/>
          </p:nvPr>
        </p:nvSpPr>
        <p:spPr/>
        <p:txBody>
          <a:bodyPr/>
          <a:lstStyle/>
          <a:p>
            <a:fld id="{E7A41E1B-4F70-4964-A407-84C68BE8251C}" type="slidenum">
              <a:rPr lang="it-IT" smtClean="0"/>
              <a:t>‹N›</a:t>
            </a:fld>
            <a:endParaRPr lang="it-IT"/>
          </a:p>
        </p:txBody>
      </p:sp>
    </p:spTree>
  </p:cSld>
  <p:clrMapOvr>
    <a:masterClrMapping/>
  </p:clrMapOvr>
  <p:hf hd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a:p>
        </p:txBody>
      </p:sp>
      <p:sp>
        <p:nvSpPr>
          <p:cNvPr id="3" name="Content Placeholder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Date Placeholder 3"/>
          <p:cNvSpPr>
            <a:spLocks noGrp="1"/>
          </p:cNvSpPr>
          <p:nvPr>
            <p:ph type="dt" sz="half" idx="10"/>
          </p:nvPr>
        </p:nvSpPr>
        <p:spPr/>
        <p:txBody>
          <a:bodyPr/>
          <a:lstStyle/>
          <a:p>
            <a:fld id="{1C331F2C-9F04-43F3-BC61-91776AB0F7AA}" type="datetime1">
              <a:rPr lang="it-IT" smtClean="0"/>
              <a:t>12/06/2015</a:t>
            </a:fld>
            <a:endParaRPr lang="it-IT"/>
          </a:p>
        </p:txBody>
      </p:sp>
      <p:sp>
        <p:nvSpPr>
          <p:cNvPr id="5" name="Footer Placeholder 4"/>
          <p:cNvSpPr>
            <a:spLocks noGrp="1"/>
          </p:cNvSpPr>
          <p:nvPr>
            <p:ph type="ftr" sz="quarter" idx="11"/>
          </p:nvPr>
        </p:nvSpPr>
        <p:spPr/>
        <p:txBody>
          <a:bodyPr/>
          <a:lstStyle/>
          <a:p>
            <a:r>
              <a:rPr lang="it-IT" smtClean="0"/>
              <a:t>FABRIZIO DOMINICI</a:t>
            </a:r>
            <a:endParaRPr lang="it-IT"/>
          </a:p>
        </p:txBody>
      </p:sp>
      <p:sp>
        <p:nvSpPr>
          <p:cNvPr id="6" name="Slide Number Placeholder 5"/>
          <p:cNvSpPr>
            <a:spLocks noGrp="1"/>
          </p:cNvSpPr>
          <p:nvPr>
            <p:ph type="sldNum" sz="quarter" idx="12"/>
          </p:nvPr>
        </p:nvSpPr>
        <p:spPr/>
        <p:txBody>
          <a:bodyPr/>
          <a:lstStyle/>
          <a:p>
            <a:fld id="{E7A41E1B-4F70-4964-A407-84C68BE8251C}" type="slidenum">
              <a:rPr lang="it-IT" smtClean="0"/>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Date Placeholder 3"/>
          <p:cNvSpPr>
            <a:spLocks noGrp="1"/>
          </p:cNvSpPr>
          <p:nvPr>
            <p:ph type="dt" sz="half" idx="10"/>
          </p:nvPr>
        </p:nvSpPr>
        <p:spPr/>
        <p:txBody>
          <a:bodyPr/>
          <a:lstStyle/>
          <a:p>
            <a:fld id="{2DC376BA-A41C-41FE-8467-F2068B2C60D0}" type="datetime1">
              <a:rPr lang="it-IT" smtClean="0"/>
              <a:t>12/06/2015</a:t>
            </a:fld>
            <a:endParaRPr lang="it-IT"/>
          </a:p>
        </p:txBody>
      </p:sp>
      <p:sp>
        <p:nvSpPr>
          <p:cNvPr id="5" name="Footer Placeholder 4"/>
          <p:cNvSpPr>
            <a:spLocks noGrp="1"/>
          </p:cNvSpPr>
          <p:nvPr>
            <p:ph type="ftr" sz="quarter" idx="11"/>
          </p:nvPr>
        </p:nvSpPr>
        <p:spPr/>
        <p:txBody>
          <a:bodyPr/>
          <a:lstStyle/>
          <a:p>
            <a:r>
              <a:rPr lang="it-IT" smtClean="0"/>
              <a:t>FABRIZIO DOMINICI</a:t>
            </a:r>
            <a:endParaRPr lang="it-IT"/>
          </a:p>
        </p:txBody>
      </p:sp>
      <p:sp>
        <p:nvSpPr>
          <p:cNvPr id="6" name="Slide Number Placeholder 5"/>
          <p:cNvSpPr>
            <a:spLocks noGrp="1"/>
          </p:cNvSpPr>
          <p:nvPr>
            <p:ph type="sldNum" sz="quarter" idx="12"/>
          </p:nvPr>
        </p:nvSpPr>
        <p:spPr/>
        <p:txBody>
          <a:bodyPr/>
          <a:lstStyle/>
          <a:p>
            <a:fld id="{E7A41E1B-4F70-4964-A407-84C68BE8251C}" type="slidenum">
              <a:rPr lang="it-IT" smtClean="0"/>
              <a:t>‹N›</a:t>
            </a:fld>
            <a:endParaRPr lang="it-IT"/>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Date Placeholder 4"/>
          <p:cNvSpPr>
            <a:spLocks noGrp="1"/>
          </p:cNvSpPr>
          <p:nvPr>
            <p:ph type="dt" sz="half" idx="10"/>
          </p:nvPr>
        </p:nvSpPr>
        <p:spPr/>
        <p:txBody>
          <a:bodyPr/>
          <a:lstStyle/>
          <a:p>
            <a:fld id="{94B71693-AE92-4A6D-ADD5-5BE263B8F426}" type="datetime1">
              <a:rPr lang="it-IT" smtClean="0"/>
              <a:t>12/06/2015</a:t>
            </a:fld>
            <a:endParaRPr lang="it-IT"/>
          </a:p>
        </p:txBody>
      </p:sp>
      <p:sp>
        <p:nvSpPr>
          <p:cNvPr id="6" name="Footer Placeholder 5"/>
          <p:cNvSpPr>
            <a:spLocks noGrp="1"/>
          </p:cNvSpPr>
          <p:nvPr>
            <p:ph type="ftr" sz="quarter" idx="11"/>
          </p:nvPr>
        </p:nvSpPr>
        <p:spPr/>
        <p:txBody>
          <a:bodyPr/>
          <a:lstStyle/>
          <a:p>
            <a:r>
              <a:rPr lang="it-IT" smtClean="0"/>
              <a:t>FABRIZIO DOMINICI</a:t>
            </a:r>
            <a:endParaRPr lang="it-IT"/>
          </a:p>
        </p:txBody>
      </p:sp>
      <p:sp>
        <p:nvSpPr>
          <p:cNvPr id="7" name="Slide Number Placeholder 6"/>
          <p:cNvSpPr>
            <a:spLocks noGrp="1"/>
          </p:cNvSpPr>
          <p:nvPr>
            <p:ph type="sldNum" sz="quarter" idx="12"/>
          </p:nvPr>
        </p:nvSpPr>
        <p:spPr/>
        <p:txBody>
          <a:bodyPr/>
          <a:lstStyle/>
          <a:p>
            <a:fld id="{E7A41E1B-4F70-4964-A407-84C68BE8251C}" type="slidenum">
              <a:rPr lang="it-IT" smtClean="0"/>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7" name="Date Placeholder 6"/>
          <p:cNvSpPr>
            <a:spLocks noGrp="1"/>
          </p:cNvSpPr>
          <p:nvPr>
            <p:ph type="dt" sz="half" idx="10"/>
          </p:nvPr>
        </p:nvSpPr>
        <p:spPr/>
        <p:txBody>
          <a:bodyPr/>
          <a:lstStyle/>
          <a:p>
            <a:fld id="{4A60547D-DF81-42C5-BAF9-A00F89390F9B}" type="datetime1">
              <a:rPr lang="it-IT" smtClean="0"/>
              <a:t>12/06/2015</a:t>
            </a:fld>
            <a:endParaRPr lang="it-IT"/>
          </a:p>
        </p:txBody>
      </p:sp>
      <p:sp>
        <p:nvSpPr>
          <p:cNvPr id="8" name="Footer Placeholder 7"/>
          <p:cNvSpPr>
            <a:spLocks noGrp="1"/>
          </p:cNvSpPr>
          <p:nvPr>
            <p:ph type="ftr" sz="quarter" idx="11"/>
          </p:nvPr>
        </p:nvSpPr>
        <p:spPr/>
        <p:txBody>
          <a:bodyPr/>
          <a:lstStyle/>
          <a:p>
            <a:r>
              <a:rPr lang="it-IT" smtClean="0"/>
              <a:t>FABRIZIO DOMINICI</a:t>
            </a:r>
            <a:endParaRPr lang="it-IT"/>
          </a:p>
        </p:txBody>
      </p:sp>
      <p:sp>
        <p:nvSpPr>
          <p:cNvPr id="9" name="Slide Number Placeholder 8"/>
          <p:cNvSpPr>
            <a:spLocks noGrp="1"/>
          </p:cNvSpPr>
          <p:nvPr>
            <p:ph type="sldNum" sz="quarter" idx="12"/>
          </p:nvPr>
        </p:nvSpPr>
        <p:spPr/>
        <p:txBody>
          <a:bodyPr/>
          <a:lstStyle/>
          <a:p>
            <a:fld id="{E7A41E1B-4F70-4964-A407-84C68BE8251C}" type="slidenum">
              <a:rPr lang="it-IT" smtClean="0"/>
              <a:t>‹N›</a:t>
            </a:fld>
            <a:endParaRPr lang="it-IT"/>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a:p>
        </p:txBody>
      </p:sp>
      <p:sp>
        <p:nvSpPr>
          <p:cNvPr id="3" name="Date Placeholder 2"/>
          <p:cNvSpPr>
            <a:spLocks noGrp="1"/>
          </p:cNvSpPr>
          <p:nvPr>
            <p:ph type="dt" sz="half" idx="10"/>
          </p:nvPr>
        </p:nvSpPr>
        <p:spPr/>
        <p:txBody>
          <a:bodyPr/>
          <a:lstStyle/>
          <a:p>
            <a:fld id="{B39DB98C-4AD1-4329-8858-9546C6C6E572}" type="datetime1">
              <a:rPr lang="it-IT" smtClean="0"/>
              <a:t>12/06/2015</a:t>
            </a:fld>
            <a:endParaRPr lang="it-IT"/>
          </a:p>
        </p:txBody>
      </p:sp>
      <p:sp>
        <p:nvSpPr>
          <p:cNvPr id="4" name="Footer Placeholder 3"/>
          <p:cNvSpPr>
            <a:spLocks noGrp="1"/>
          </p:cNvSpPr>
          <p:nvPr>
            <p:ph type="ftr" sz="quarter" idx="11"/>
          </p:nvPr>
        </p:nvSpPr>
        <p:spPr/>
        <p:txBody>
          <a:bodyPr/>
          <a:lstStyle/>
          <a:p>
            <a:r>
              <a:rPr lang="it-IT" smtClean="0"/>
              <a:t>FABRIZIO DOMINICI</a:t>
            </a:r>
            <a:endParaRPr lang="it-IT"/>
          </a:p>
        </p:txBody>
      </p:sp>
      <p:sp>
        <p:nvSpPr>
          <p:cNvPr id="5" name="Slide Number Placeholder 4"/>
          <p:cNvSpPr>
            <a:spLocks noGrp="1"/>
          </p:cNvSpPr>
          <p:nvPr>
            <p:ph type="sldNum" sz="quarter" idx="12"/>
          </p:nvPr>
        </p:nvSpPr>
        <p:spPr/>
        <p:txBody>
          <a:bodyPr/>
          <a:lstStyle/>
          <a:p>
            <a:fld id="{E7A41E1B-4F70-4964-A407-84C68BE8251C}" type="slidenum">
              <a:rPr lang="it-IT" smtClean="0"/>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B355B2C-DB4F-41CA-8155-6D580572828E}" type="datetime1">
              <a:rPr lang="it-IT" smtClean="0"/>
              <a:t>12/06/2015</a:t>
            </a:fld>
            <a:endParaRPr lang="it-IT"/>
          </a:p>
        </p:txBody>
      </p:sp>
      <p:sp>
        <p:nvSpPr>
          <p:cNvPr id="3" name="Footer Placeholder 2"/>
          <p:cNvSpPr>
            <a:spLocks noGrp="1"/>
          </p:cNvSpPr>
          <p:nvPr>
            <p:ph type="ftr" sz="quarter" idx="11"/>
          </p:nvPr>
        </p:nvSpPr>
        <p:spPr/>
        <p:txBody>
          <a:bodyPr/>
          <a:lstStyle/>
          <a:p>
            <a:r>
              <a:rPr lang="it-IT" smtClean="0"/>
              <a:t>FABRIZIO DOMINICI</a:t>
            </a:r>
            <a:endParaRPr lang="it-IT"/>
          </a:p>
        </p:txBody>
      </p:sp>
      <p:sp>
        <p:nvSpPr>
          <p:cNvPr id="4" name="Slide Number Placeholder 3"/>
          <p:cNvSpPr>
            <a:spLocks noGrp="1"/>
          </p:cNvSpPr>
          <p:nvPr>
            <p:ph type="sldNum" sz="quarter" idx="12"/>
          </p:nvPr>
        </p:nvSpPr>
        <p:spPr/>
        <p:txBody>
          <a:bodyPr/>
          <a:lstStyle/>
          <a:p>
            <a:fld id="{E7A41E1B-4F70-4964-A407-84C68BE8251C}" type="slidenum">
              <a:rPr lang="it-IT" smtClean="0"/>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it-IT" smtClean="0"/>
              <a:t>Fare clic per modificare lo stile del titolo</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Date Placeholder 4"/>
          <p:cNvSpPr>
            <a:spLocks noGrp="1"/>
          </p:cNvSpPr>
          <p:nvPr>
            <p:ph type="dt" sz="half" idx="10"/>
          </p:nvPr>
        </p:nvSpPr>
        <p:spPr/>
        <p:txBody>
          <a:bodyPr/>
          <a:lstStyle/>
          <a:p>
            <a:fld id="{6749AFC1-E492-4F66-BA08-3A7BAD82BDB3}" type="datetime1">
              <a:rPr lang="it-IT" smtClean="0"/>
              <a:t>12/06/2015</a:t>
            </a:fld>
            <a:endParaRPr lang="it-IT"/>
          </a:p>
        </p:txBody>
      </p:sp>
      <p:sp>
        <p:nvSpPr>
          <p:cNvPr id="6" name="Footer Placeholder 5"/>
          <p:cNvSpPr>
            <a:spLocks noGrp="1"/>
          </p:cNvSpPr>
          <p:nvPr>
            <p:ph type="ftr" sz="quarter" idx="11"/>
          </p:nvPr>
        </p:nvSpPr>
        <p:spPr/>
        <p:txBody>
          <a:bodyPr/>
          <a:lstStyle/>
          <a:p>
            <a:r>
              <a:rPr lang="it-IT" smtClean="0"/>
              <a:t>FABRIZIO DOMINICI</a:t>
            </a:r>
            <a:endParaRPr lang="it-IT"/>
          </a:p>
        </p:txBody>
      </p:sp>
      <p:sp>
        <p:nvSpPr>
          <p:cNvPr id="7" name="Slide Number Placeholder 6"/>
          <p:cNvSpPr>
            <a:spLocks noGrp="1"/>
          </p:cNvSpPr>
          <p:nvPr>
            <p:ph type="sldNum" sz="quarter" idx="12"/>
          </p:nvPr>
        </p:nvSpPr>
        <p:spPr/>
        <p:txBody>
          <a:bodyPr/>
          <a:lstStyle/>
          <a:p>
            <a:fld id="{E7A41E1B-4F70-4964-A407-84C68BE8251C}" type="slidenum">
              <a:rPr lang="it-IT" smtClean="0"/>
              <a:t>‹N›</a:t>
            </a:fld>
            <a:endParaRPr lang="it-IT"/>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it-IT" smtClean="0"/>
              <a:t>Fare clic per modificare lo stile del titolo</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smtClean="0"/>
              <a:t>Fare clic sull'icona per inserire un'immagine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Date Placeholder 4"/>
          <p:cNvSpPr>
            <a:spLocks noGrp="1"/>
          </p:cNvSpPr>
          <p:nvPr>
            <p:ph type="dt" sz="half" idx="10"/>
          </p:nvPr>
        </p:nvSpPr>
        <p:spPr/>
        <p:txBody>
          <a:bodyPr/>
          <a:lstStyle/>
          <a:p>
            <a:fld id="{CFBED136-AE30-4E4C-818B-92D9001A4117}" type="datetime1">
              <a:rPr lang="it-IT" smtClean="0"/>
              <a:t>12/06/2015</a:t>
            </a:fld>
            <a:endParaRPr lang="it-IT"/>
          </a:p>
        </p:txBody>
      </p:sp>
      <p:sp>
        <p:nvSpPr>
          <p:cNvPr id="6" name="Footer Placeholder 5"/>
          <p:cNvSpPr>
            <a:spLocks noGrp="1"/>
          </p:cNvSpPr>
          <p:nvPr>
            <p:ph type="ftr" sz="quarter" idx="11"/>
          </p:nvPr>
        </p:nvSpPr>
        <p:spPr/>
        <p:txBody>
          <a:bodyPr/>
          <a:lstStyle/>
          <a:p>
            <a:r>
              <a:rPr lang="it-IT" smtClean="0"/>
              <a:t>FABRIZIO DOMINICI</a:t>
            </a:r>
            <a:endParaRPr lang="it-IT"/>
          </a:p>
        </p:txBody>
      </p:sp>
      <p:sp>
        <p:nvSpPr>
          <p:cNvPr id="7" name="Slide Number Placeholder 6"/>
          <p:cNvSpPr>
            <a:spLocks noGrp="1"/>
          </p:cNvSpPr>
          <p:nvPr>
            <p:ph type="sldNum" sz="quarter" idx="12"/>
          </p:nvPr>
        </p:nvSpPr>
        <p:spPr/>
        <p:txBody>
          <a:bodyPr/>
          <a:lstStyle/>
          <a:p>
            <a:fld id="{E7A41E1B-4F70-4964-A407-84C68BE8251C}" type="slidenum">
              <a:rPr lang="it-IT" smtClean="0"/>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it-IT" smtClean="0"/>
              <a:t>Fare clic per modificare lo stile del titolo</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2C2D9AD5-4C12-4109-A832-FD59133D5070}" type="datetime1">
              <a:rPr lang="it-IT" smtClean="0"/>
              <a:t>12/06/2015</a:t>
            </a:fld>
            <a:endParaRPr lang="it-IT"/>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r>
              <a:rPr lang="it-IT" smtClean="0"/>
              <a:t>FABRIZIO DOMINICI</a:t>
            </a:r>
            <a:endParaRPr lang="it-IT"/>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E7A41E1B-4F70-4964-A407-84C68BE8251C}" type="slidenum">
              <a:rPr lang="it-IT" smtClean="0"/>
              <a:t>‹N›</a:t>
            </a:fld>
            <a:endParaRPr lang="it-IT"/>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dt="0"/>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hyperlink" Target="http://www.dominiciassociati.com/"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95536" y="980728"/>
            <a:ext cx="8229600" cy="1944216"/>
          </a:xfrm>
        </p:spPr>
        <p:txBody>
          <a:bodyPr>
            <a:normAutofit fontScale="90000"/>
          </a:bodyPr>
          <a:lstStyle/>
          <a:p>
            <a:r>
              <a:rPr lang="it-IT" b="1" dirty="0" smtClean="0"/>
              <a:t/>
            </a:r>
            <a:br>
              <a:rPr lang="it-IT" b="1" dirty="0" smtClean="0"/>
            </a:br>
            <a:r>
              <a:rPr lang="it-IT" b="1" dirty="0"/>
              <a:t/>
            </a:r>
            <a:br>
              <a:rPr lang="it-IT" b="1" dirty="0"/>
            </a:br>
            <a:r>
              <a:rPr lang="it-IT" b="1" dirty="0" smtClean="0"/>
              <a:t/>
            </a:r>
            <a:br>
              <a:rPr lang="it-IT" b="1" dirty="0" smtClean="0"/>
            </a:br>
            <a:r>
              <a:rPr lang="it-IT" b="1" dirty="0" smtClean="0"/>
              <a:t/>
            </a:r>
            <a:br>
              <a:rPr lang="it-IT" b="1" dirty="0" smtClean="0"/>
            </a:br>
            <a:r>
              <a:rPr lang="it-IT" b="1" dirty="0" smtClean="0"/>
              <a:t/>
            </a:r>
            <a:br>
              <a:rPr lang="it-IT" b="1" dirty="0" smtClean="0"/>
            </a:br>
            <a:r>
              <a:rPr lang="it-IT" sz="5300" b="1" dirty="0" smtClean="0">
                <a:solidFill>
                  <a:schemeClr val="tx1"/>
                </a:solidFill>
              </a:rPr>
              <a:t>IL </a:t>
            </a:r>
            <a:r>
              <a:rPr lang="it-IT" sz="5300" b="1" dirty="0">
                <a:solidFill>
                  <a:schemeClr val="tx1"/>
                </a:solidFill>
              </a:rPr>
              <a:t>REGIME </a:t>
            </a:r>
            <a:r>
              <a:rPr lang="it-IT" sz="5300" b="1" dirty="0" smtClean="0">
                <a:solidFill>
                  <a:schemeClr val="tx1"/>
                </a:solidFill>
              </a:rPr>
              <a:t>DI </a:t>
            </a:r>
            <a:r>
              <a:rPr lang="it-IT" sz="5300" b="1" dirty="0">
                <a:solidFill>
                  <a:schemeClr val="tx1"/>
                </a:solidFill>
              </a:rPr>
              <a:t>PATENT </a:t>
            </a:r>
            <a:r>
              <a:rPr lang="it-IT" sz="5300" b="1" dirty="0" smtClean="0">
                <a:solidFill>
                  <a:schemeClr val="tx1"/>
                </a:solidFill>
              </a:rPr>
              <a:t>BOX</a:t>
            </a:r>
            <a:r>
              <a:rPr lang="it-IT" b="1" dirty="0" smtClean="0"/>
              <a:t/>
            </a:r>
            <a:br>
              <a:rPr lang="it-IT" b="1" dirty="0" smtClean="0"/>
            </a:br>
            <a:r>
              <a:rPr lang="it-IT" b="1" dirty="0" smtClean="0"/>
              <a:t/>
            </a:r>
            <a:br>
              <a:rPr lang="it-IT" b="1" dirty="0" smtClean="0"/>
            </a:br>
            <a:r>
              <a:rPr lang="it-IT" sz="4000" b="1" dirty="0" smtClean="0"/>
              <a:t>Brevetti</a:t>
            </a:r>
            <a:r>
              <a:rPr lang="it-IT" sz="4000" b="1" dirty="0"/>
              <a:t>, marchi e </a:t>
            </a:r>
            <a:r>
              <a:rPr lang="it-IT" sz="4000" b="1" dirty="0" smtClean="0"/>
              <a:t>know-how</a:t>
            </a:r>
            <a:r>
              <a:rPr lang="it-IT" sz="4000" b="1" dirty="0"/>
              <a:t/>
            </a:r>
            <a:br>
              <a:rPr lang="it-IT" sz="4000" b="1" dirty="0"/>
            </a:br>
            <a:r>
              <a:rPr lang="it-IT" sz="2700" b="1" dirty="0">
                <a:solidFill>
                  <a:schemeClr val="tx1"/>
                </a:solidFill>
              </a:rPr>
              <a:t>Strumenti di detassazione fiscale</a:t>
            </a:r>
            <a:r>
              <a:rPr lang="it-IT" b="1" dirty="0">
                <a:solidFill>
                  <a:schemeClr val="tx1"/>
                </a:solidFill>
              </a:rPr>
              <a:t/>
            </a:r>
            <a:br>
              <a:rPr lang="it-IT" b="1" dirty="0">
                <a:solidFill>
                  <a:schemeClr val="tx1"/>
                </a:solidFill>
              </a:rPr>
            </a:br>
            <a:r>
              <a:rPr lang="it-IT" b="1" dirty="0" smtClean="0"/>
              <a:t/>
            </a:r>
            <a:br>
              <a:rPr lang="it-IT" b="1" dirty="0" smtClean="0"/>
            </a:br>
            <a:r>
              <a:rPr lang="it-IT" dirty="0" smtClean="0"/>
              <a:t>Fabrizio Dominici</a:t>
            </a:r>
            <a:br>
              <a:rPr lang="it-IT" dirty="0" smtClean="0"/>
            </a:br>
            <a:r>
              <a:rPr lang="it-IT" sz="1800" b="1" dirty="0" smtClean="0">
                <a:solidFill>
                  <a:schemeClr val="tx1"/>
                </a:solidFill>
              </a:rPr>
              <a:t>DOTTORE COMMERCIALISTA</a:t>
            </a:r>
            <a:br>
              <a:rPr lang="it-IT" sz="1800" b="1" dirty="0" smtClean="0">
                <a:solidFill>
                  <a:schemeClr val="tx1"/>
                </a:solidFill>
              </a:rPr>
            </a:br>
            <a:r>
              <a:rPr lang="it-IT" sz="1800" dirty="0" smtClean="0">
                <a:solidFill>
                  <a:schemeClr val="tx1"/>
                </a:solidFill>
              </a:rPr>
              <a:t>f.dominici@dominiciassociati.com</a:t>
            </a:r>
            <a:endParaRPr lang="it-IT" dirty="0">
              <a:solidFill>
                <a:schemeClr val="tx1"/>
              </a:solidFill>
            </a:endParaRPr>
          </a:p>
        </p:txBody>
      </p:sp>
      <p:sp>
        <p:nvSpPr>
          <p:cNvPr id="5" name="Segnaposto numero diapositiva 4"/>
          <p:cNvSpPr>
            <a:spLocks noGrp="1"/>
          </p:cNvSpPr>
          <p:nvPr>
            <p:ph type="sldNum" sz="quarter" idx="12"/>
          </p:nvPr>
        </p:nvSpPr>
        <p:spPr/>
        <p:txBody>
          <a:bodyPr/>
          <a:lstStyle/>
          <a:p>
            <a:fld id="{E7A41E1B-4F70-4964-A407-84C68BE8251C}" type="slidenum">
              <a:rPr lang="it-IT" smtClean="0"/>
              <a:t>1</a:t>
            </a:fld>
            <a:endParaRPr lang="it-IT"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5364088" cy="83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55776" y="5733256"/>
            <a:ext cx="4638675" cy="5040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9345111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b="1" dirty="0"/>
              <a:t>Presupposti oggettivi</a:t>
            </a:r>
            <a:endParaRPr lang="it-IT" dirty="0"/>
          </a:p>
        </p:txBody>
      </p:sp>
      <p:sp>
        <p:nvSpPr>
          <p:cNvPr id="3" name="Segnaposto contenuto 2"/>
          <p:cNvSpPr>
            <a:spLocks noGrp="1"/>
          </p:cNvSpPr>
          <p:nvPr>
            <p:ph idx="1"/>
          </p:nvPr>
        </p:nvSpPr>
        <p:spPr>
          <a:xfrm>
            <a:off x="251520" y="1600200"/>
            <a:ext cx="8435280" cy="4277072"/>
          </a:xfrm>
        </p:spPr>
        <p:txBody>
          <a:bodyPr>
            <a:normAutofit lnSpcReduction="10000"/>
          </a:bodyPr>
          <a:lstStyle/>
          <a:p>
            <a:pPr marL="0" indent="0" algn="just">
              <a:buNone/>
            </a:pPr>
            <a:r>
              <a:rPr lang="it-IT" sz="2800" b="1" dirty="0">
                <a:solidFill>
                  <a:srgbClr val="FF0000"/>
                </a:solidFill>
              </a:rPr>
              <a:t>Sono agevolabili i redditi derivanti dall’utilizzo</a:t>
            </a:r>
            <a:r>
              <a:rPr lang="it-IT" sz="2800" dirty="0"/>
              <a:t>, </a:t>
            </a:r>
            <a:r>
              <a:rPr lang="it-IT" sz="2800" b="1" dirty="0">
                <a:solidFill>
                  <a:srgbClr val="FF0000"/>
                </a:solidFill>
              </a:rPr>
              <a:t>diretto o indiretto, </a:t>
            </a:r>
            <a:r>
              <a:rPr lang="it-IT" sz="2800" dirty="0"/>
              <a:t>di</a:t>
            </a:r>
            <a:r>
              <a:rPr lang="it-IT" sz="2800" dirty="0" smtClean="0"/>
              <a:t>:</a:t>
            </a:r>
          </a:p>
          <a:p>
            <a:pPr lvl="0" eaLnBrk="0" fontAlgn="base" hangingPunct="0"/>
            <a:r>
              <a:rPr lang="it-IT" sz="2800" b="1" dirty="0"/>
              <a:t>opere dell’ingegno</a:t>
            </a:r>
            <a:endParaRPr lang="it-IT" sz="2800" dirty="0"/>
          </a:p>
          <a:p>
            <a:pPr lvl="0" eaLnBrk="0" fontAlgn="base" hangingPunct="0"/>
            <a:r>
              <a:rPr lang="it-IT" sz="2800" b="1" dirty="0"/>
              <a:t>brevetti </a:t>
            </a:r>
            <a:r>
              <a:rPr lang="it-IT" sz="2800" b="1" dirty="0" smtClean="0"/>
              <a:t>industriali</a:t>
            </a:r>
          </a:p>
          <a:p>
            <a:pPr eaLnBrk="0" fontAlgn="base" hangingPunct="0"/>
            <a:r>
              <a:rPr lang="it-IT" sz="2800" b="1" dirty="0" smtClean="0"/>
              <a:t>marchi </a:t>
            </a:r>
            <a:r>
              <a:rPr lang="it-IT" sz="2800" b="1" dirty="0"/>
              <a:t>di </a:t>
            </a:r>
            <a:r>
              <a:rPr lang="it-IT" sz="2800" b="1" dirty="0" smtClean="0"/>
              <a:t>impresa</a:t>
            </a:r>
            <a:r>
              <a:rPr lang="it-IT" sz="2800" b="1" dirty="0"/>
              <a:t> </a:t>
            </a:r>
            <a:endParaRPr lang="it-IT" sz="2800" b="1" dirty="0" smtClean="0"/>
          </a:p>
          <a:p>
            <a:pPr eaLnBrk="0" fontAlgn="base" hangingPunct="0"/>
            <a:r>
              <a:rPr lang="it-IT" sz="2800" b="1" dirty="0" smtClean="0">
                <a:solidFill>
                  <a:srgbClr val="002060"/>
                </a:solidFill>
              </a:rPr>
              <a:t>disegni </a:t>
            </a:r>
            <a:r>
              <a:rPr lang="it-IT" sz="2800" b="1" dirty="0">
                <a:solidFill>
                  <a:srgbClr val="002060"/>
                </a:solidFill>
              </a:rPr>
              <a:t>e modelli</a:t>
            </a:r>
            <a:endParaRPr lang="it-IT" sz="2800" dirty="0">
              <a:solidFill>
                <a:srgbClr val="002060"/>
              </a:solidFill>
            </a:endParaRPr>
          </a:p>
          <a:p>
            <a:pPr algn="just" eaLnBrk="0" fontAlgn="base" hangingPunct="0"/>
            <a:r>
              <a:rPr lang="it-IT" sz="2800" b="1" dirty="0"/>
              <a:t>processi, formule e informazioni </a:t>
            </a:r>
            <a:r>
              <a:rPr lang="it-IT" sz="2800" dirty="0"/>
              <a:t>relativi ad esperienze acquisite nel </a:t>
            </a:r>
            <a:r>
              <a:rPr lang="it-IT" sz="2800" dirty="0" smtClean="0"/>
              <a:t>campo </a:t>
            </a:r>
            <a:r>
              <a:rPr lang="it-IT" sz="2800" dirty="0"/>
              <a:t>industriale, commerciale o scientifico (</a:t>
            </a:r>
            <a:r>
              <a:rPr lang="it-IT" sz="2800" i="1" dirty="0"/>
              <a:t>know-how </a:t>
            </a:r>
            <a:r>
              <a:rPr lang="it-IT" sz="2800" dirty="0"/>
              <a:t>tecnico</a:t>
            </a:r>
            <a:r>
              <a:rPr lang="it-IT" sz="2800" dirty="0" smtClean="0"/>
              <a:t>)</a:t>
            </a:r>
          </a:p>
          <a:p>
            <a:pPr algn="ctr" eaLnBrk="0" fontAlgn="base" hangingPunct="0"/>
            <a:endParaRPr lang="it-IT" dirty="0"/>
          </a:p>
          <a:p>
            <a:pPr lvl="0" eaLnBrk="0" fontAlgn="base" hangingPunct="0"/>
            <a:endParaRPr lang="it-IT" dirty="0"/>
          </a:p>
        </p:txBody>
      </p:sp>
      <p:sp>
        <p:nvSpPr>
          <p:cNvPr id="4" name="Segnaposto piè di pagina 3"/>
          <p:cNvSpPr>
            <a:spLocks noGrp="1"/>
          </p:cNvSpPr>
          <p:nvPr>
            <p:ph type="ftr" sz="quarter" idx="11"/>
          </p:nvPr>
        </p:nvSpPr>
        <p:spPr/>
        <p:txBody>
          <a:bodyPr/>
          <a:lstStyle/>
          <a:p>
            <a:endParaRPr lang="it-IT" dirty="0"/>
          </a:p>
        </p:txBody>
      </p:sp>
      <p:sp>
        <p:nvSpPr>
          <p:cNvPr id="5" name="Segnaposto numero diapositiva 4"/>
          <p:cNvSpPr>
            <a:spLocks noGrp="1"/>
          </p:cNvSpPr>
          <p:nvPr>
            <p:ph type="sldNum" sz="quarter" idx="12"/>
          </p:nvPr>
        </p:nvSpPr>
        <p:spPr/>
        <p:txBody>
          <a:bodyPr/>
          <a:lstStyle/>
          <a:p>
            <a:fld id="{E7A41E1B-4F70-4964-A407-84C68BE8251C}" type="slidenum">
              <a:rPr lang="it-IT" smtClean="0"/>
              <a:t>10</a:t>
            </a:fld>
            <a:endParaRPr lang="it-IT"/>
          </a:p>
        </p:txBody>
      </p:sp>
    </p:spTree>
    <p:extLst>
      <p:ext uri="{BB962C8B-B14F-4D97-AF65-F5344CB8AC3E}">
        <p14:creationId xmlns:p14="http://schemas.microsoft.com/office/powerpoint/2010/main" val="170317304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611560" y="1124744"/>
            <a:ext cx="7848872" cy="4392488"/>
          </a:xfrm>
        </p:spPr>
        <p:txBody>
          <a:bodyPr>
            <a:noAutofit/>
          </a:bodyPr>
          <a:lstStyle/>
          <a:p>
            <a:pPr marL="0" indent="0" algn="just">
              <a:buNone/>
            </a:pPr>
            <a:r>
              <a:rPr lang="it-IT" sz="3200" dirty="0"/>
              <a:t>Il legislatore fa riferimento a beni «giuridicamente tutelabili», </a:t>
            </a:r>
            <a:r>
              <a:rPr lang="it-IT" sz="3200" dirty="0" smtClean="0"/>
              <a:t>pertanto </a:t>
            </a:r>
            <a:r>
              <a:rPr lang="it-IT" sz="3200" dirty="0"/>
              <a:t>«</a:t>
            </a:r>
            <a:r>
              <a:rPr lang="it-IT" sz="3200" b="1" i="1" dirty="0">
                <a:solidFill>
                  <a:srgbClr val="FF0000"/>
                </a:solidFill>
              </a:rPr>
              <a:t>non richiede </a:t>
            </a:r>
            <a:r>
              <a:rPr lang="it-IT" sz="3200" b="1" i="1" dirty="0" smtClean="0">
                <a:solidFill>
                  <a:srgbClr val="FF0000"/>
                </a:solidFill>
              </a:rPr>
              <a:t>la </a:t>
            </a:r>
            <a:r>
              <a:rPr lang="it-IT" sz="3200" b="1" i="1" dirty="0">
                <a:solidFill>
                  <a:srgbClr val="FF0000"/>
                </a:solidFill>
              </a:rPr>
              <a:t>registrazione del bene immateriale</a:t>
            </a:r>
            <a:r>
              <a:rPr lang="it-IT" sz="3200" b="1" i="1" dirty="0"/>
              <a:t>, pur dovendosi trattare di beni per cui le leggi vigenti prevedono «</a:t>
            </a:r>
            <a:r>
              <a:rPr lang="it-IT" sz="3200" b="1" i="1" dirty="0">
                <a:solidFill>
                  <a:srgbClr val="FF0000"/>
                </a:solidFill>
              </a:rPr>
              <a:t>potenzialmente</a:t>
            </a:r>
            <a:r>
              <a:rPr lang="it-IT" sz="3200" b="1" i="1" dirty="0"/>
              <a:t>» la protezione</a:t>
            </a:r>
            <a:r>
              <a:rPr lang="it-IT" sz="3200" dirty="0"/>
              <a:t>»</a:t>
            </a:r>
          </a:p>
          <a:p>
            <a:pPr marL="0" indent="0" algn="just">
              <a:buNone/>
            </a:pPr>
            <a:endParaRPr lang="it-IT" sz="3200" dirty="0"/>
          </a:p>
        </p:txBody>
      </p:sp>
      <p:sp>
        <p:nvSpPr>
          <p:cNvPr id="4" name="Segnaposto piè di pagina 3"/>
          <p:cNvSpPr>
            <a:spLocks noGrp="1"/>
          </p:cNvSpPr>
          <p:nvPr>
            <p:ph type="ftr" sz="quarter" idx="11"/>
          </p:nvPr>
        </p:nvSpPr>
        <p:spPr/>
        <p:txBody>
          <a:bodyPr/>
          <a:lstStyle/>
          <a:p>
            <a:endParaRPr lang="it-IT" dirty="0"/>
          </a:p>
        </p:txBody>
      </p:sp>
      <p:sp>
        <p:nvSpPr>
          <p:cNvPr id="5" name="Segnaposto numero diapositiva 4"/>
          <p:cNvSpPr>
            <a:spLocks noGrp="1"/>
          </p:cNvSpPr>
          <p:nvPr>
            <p:ph type="sldNum" sz="quarter" idx="12"/>
          </p:nvPr>
        </p:nvSpPr>
        <p:spPr/>
        <p:txBody>
          <a:bodyPr/>
          <a:lstStyle/>
          <a:p>
            <a:fld id="{E7A41E1B-4F70-4964-A407-84C68BE8251C}" type="slidenum">
              <a:rPr lang="it-IT" smtClean="0"/>
              <a:t>11</a:t>
            </a:fld>
            <a:endParaRPr lang="it-IT"/>
          </a:p>
        </p:txBody>
      </p:sp>
    </p:spTree>
    <p:extLst>
      <p:ext uri="{BB962C8B-B14F-4D97-AF65-F5344CB8AC3E}">
        <p14:creationId xmlns:p14="http://schemas.microsoft.com/office/powerpoint/2010/main" val="167693186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549268" y="764704"/>
            <a:ext cx="8003232" cy="1272168"/>
          </a:xfrm>
        </p:spPr>
        <p:txBody>
          <a:bodyPr>
            <a:normAutofit fontScale="90000"/>
          </a:bodyPr>
          <a:lstStyle/>
          <a:p>
            <a:pPr algn="ctr"/>
            <a:r>
              <a:rPr lang="it-IT" b="1" dirty="0"/>
              <a:t>Presupposti </a:t>
            </a:r>
            <a:r>
              <a:rPr lang="it-IT" b="1" dirty="0" smtClean="0"/>
              <a:t>oggettivi </a:t>
            </a:r>
            <a:br>
              <a:rPr lang="it-IT" b="1" dirty="0" smtClean="0"/>
            </a:br>
            <a:r>
              <a:rPr lang="it-IT" b="1" dirty="0" smtClean="0">
                <a:solidFill>
                  <a:srgbClr val="002060"/>
                </a:solidFill>
              </a:rPr>
              <a:t>criticità</a:t>
            </a:r>
            <a:endParaRPr lang="it-IT" dirty="0">
              <a:solidFill>
                <a:srgbClr val="002060"/>
              </a:solidFill>
            </a:endParaRPr>
          </a:p>
        </p:txBody>
      </p:sp>
      <p:sp>
        <p:nvSpPr>
          <p:cNvPr id="4" name="Segnaposto piè di pagina 3"/>
          <p:cNvSpPr>
            <a:spLocks noGrp="1"/>
          </p:cNvSpPr>
          <p:nvPr>
            <p:ph type="ftr" sz="quarter" idx="11"/>
          </p:nvPr>
        </p:nvSpPr>
        <p:spPr/>
        <p:txBody>
          <a:bodyPr/>
          <a:lstStyle/>
          <a:p>
            <a:endParaRPr lang="it-IT" dirty="0"/>
          </a:p>
        </p:txBody>
      </p:sp>
      <p:sp>
        <p:nvSpPr>
          <p:cNvPr id="5" name="Segnaposto numero diapositiva 4"/>
          <p:cNvSpPr>
            <a:spLocks noGrp="1"/>
          </p:cNvSpPr>
          <p:nvPr>
            <p:ph type="sldNum" sz="quarter" idx="12"/>
          </p:nvPr>
        </p:nvSpPr>
        <p:spPr/>
        <p:txBody>
          <a:bodyPr/>
          <a:lstStyle/>
          <a:p>
            <a:fld id="{E7A41E1B-4F70-4964-A407-84C68BE8251C}" type="slidenum">
              <a:rPr lang="it-IT" smtClean="0"/>
              <a:t>12</a:t>
            </a:fld>
            <a:endParaRPr lang="it-IT"/>
          </a:p>
        </p:txBody>
      </p:sp>
      <p:sp>
        <p:nvSpPr>
          <p:cNvPr id="6" name="Rettangolo 5"/>
          <p:cNvSpPr/>
          <p:nvPr/>
        </p:nvSpPr>
        <p:spPr>
          <a:xfrm>
            <a:off x="549268" y="2060848"/>
            <a:ext cx="7704856" cy="4247317"/>
          </a:xfrm>
          <a:prstGeom prst="rect">
            <a:avLst/>
          </a:prstGeom>
        </p:spPr>
        <p:txBody>
          <a:bodyPr wrap="square">
            <a:spAutoFit/>
          </a:bodyPr>
          <a:lstStyle/>
          <a:p>
            <a:pPr algn="just" eaLnBrk="0" fontAlgn="base" hangingPunct="0"/>
            <a:r>
              <a:rPr lang="it-IT" sz="2400" dirty="0"/>
              <a:t>Giuridicamente costituiscono «</a:t>
            </a:r>
            <a:r>
              <a:rPr lang="it-IT" sz="2400" dirty="0" smtClean="0"/>
              <a:t>opere dell’ingegno</a:t>
            </a:r>
            <a:r>
              <a:rPr lang="it-IT" sz="2400" dirty="0"/>
              <a:t>» (ex. L. n. 633/1941) sia le c.d. «</a:t>
            </a:r>
            <a:r>
              <a:rPr lang="it-IT" sz="2400" dirty="0">
                <a:solidFill>
                  <a:srgbClr val="FF0000"/>
                </a:solidFill>
              </a:rPr>
              <a:t>creazioni utili</a:t>
            </a:r>
            <a:r>
              <a:rPr lang="it-IT" sz="2400" dirty="0"/>
              <a:t>» (software</a:t>
            </a:r>
            <a:r>
              <a:rPr lang="it-IT" sz="2400" dirty="0" smtClean="0"/>
              <a:t>, </a:t>
            </a:r>
            <a:r>
              <a:rPr lang="it-IT" sz="2400" dirty="0"/>
              <a:t>banche dati) sia le creazioni dell’intelletto umano nell’ambito delle </a:t>
            </a:r>
            <a:r>
              <a:rPr lang="it-IT" sz="2400" dirty="0">
                <a:solidFill>
                  <a:srgbClr val="FF0000"/>
                </a:solidFill>
              </a:rPr>
              <a:t>opere musicali, </a:t>
            </a:r>
            <a:r>
              <a:rPr lang="it-IT" sz="2400" dirty="0" smtClean="0">
                <a:solidFill>
                  <a:srgbClr val="FF0000"/>
                </a:solidFill>
              </a:rPr>
              <a:t>cinematografiche, </a:t>
            </a:r>
            <a:r>
              <a:rPr lang="it-IT" sz="2400" dirty="0">
                <a:solidFill>
                  <a:srgbClr val="FF0000"/>
                </a:solidFill>
              </a:rPr>
              <a:t>architettoniche, letterarie</a:t>
            </a:r>
            <a:r>
              <a:rPr lang="it-IT" sz="2400" dirty="0" smtClean="0"/>
              <a:t>.</a:t>
            </a:r>
          </a:p>
          <a:p>
            <a:pPr algn="just" eaLnBrk="0" fontAlgn="base" hangingPunct="0"/>
            <a:endParaRPr lang="it-IT" sz="2400" b="1" i="1" dirty="0" smtClean="0">
              <a:solidFill>
                <a:srgbClr val="FF0000"/>
              </a:solidFill>
            </a:endParaRPr>
          </a:p>
          <a:p>
            <a:pPr algn="just" eaLnBrk="0" fontAlgn="base" hangingPunct="0"/>
            <a:r>
              <a:rPr lang="it-IT" sz="2400" b="1" i="1" dirty="0" smtClean="0">
                <a:solidFill>
                  <a:srgbClr val="FF0000"/>
                </a:solidFill>
              </a:rPr>
              <a:t>La </a:t>
            </a:r>
            <a:r>
              <a:rPr lang="it-IT" sz="2400" b="1" i="1" dirty="0">
                <a:solidFill>
                  <a:srgbClr val="FF0000"/>
                </a:solidFill>
              </a:rPr>
              <a:t>detassazione dei redditi derivanti dallo sfruttamento di tali opere non appare coerente con le scelte sistematiche del legislatore</a:t>
            </a:r>
            <a:endParaRPr lang="it-IT" sz="2400" i="1" dirty="0">
              <a:solidFill>
                <a:srgbClr val="FF0000"/>
              </a:solidFill>
            </a:endParaRPr>
          </a:p>
          <a:p>
            <a:pPr algn="just" eaLnBrk="0" fontAlgn="base" hangingPunct="0"/>
            <a:endParaRPr lang="it-IT" dirty="0" smtClean="0"/>
          </a:p>
          <a:p>
            <a:pPr algn="just" eaLnBrk="0" fontAlgn="base" hangingPunct="0"/>
            <a:r>
              <a:rPr lang="it-IT" dirty="0" smtClean="0"/>
              <a:t> </a:t>
            </a:r>
            <a:endParaRPr lang="it-IT" dirty="0"/>
          </a:p>
          <a:p>
            <a:pPr eaLnBrk="0" fontAlgn="base" hangingPunct="0"/>
            <a:endParaRPr lang="it-IT" dirty="0"/>
          </a:p>
        </p:txBody>
      </p:sp>
    </p:spTree>
    <p:extLst>
      <p:ext uri="{BB962C8B-B14F-4D97-AF65-F5344CB8AC3E}">
        <p14:creationId xmlns:p14="http://schemas.microsoft.com/office/powerpoint/2010/main" val="230299644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533400"/>
            <a:ext cx="8229600" cy="2535560"/>
          </a:xfrm>
        </p:spPr>
        <p:txBody>
          <a:bodyPr>
            <a:normAutofit/>
          </a:bodyPr>
          <a:lstStyle/>
          <a:p>
            <a:pPr algn="ctr"/>
            <a:r>
              <a:rPr lang="it-IT" sz="2200" dirty="0" smtClean="0"/>
              <a:t/>
            </a:r>
            <a:br>
              <a:rPr lang="it-IT" sz="2200" dirty="0" smtClean="0"/>
            </a:br>
            <a:r>
              <a:rPr lang="it-IT" sz="2200" dirty="0"/>
              <a:t/>
            </a:r>
            <a:br>
              <a:rPr lang="it-IT" sz="2200" dirty="0"/>
            </a:br>
            <a:r>
              <a:rPr lang="it-IT" sz="3600" b="1" dirty="0" smtClean="0"/>
              <a:t>Sovrapposizione </a:t>
            </a:r>
            <a:r>
              <a:rPr lang="it-IT" sz="3600" b="1" dirty="0"/>
              <a:t>delle nozioni di «registrazione» e «protezione»</a:t>
            </a:r>
            <a:br>
              <a:rPr lang="it-IT" sz="3600" b="1" dirty="0"/>
            </a:br>
            <a:endParaRPr lang="it-IT" sz="3600" b="1" dirty="0"/>
          </a:p>
        </p:txBody>
      </p:sp>
      <p:sp>
        <p:nvSpPr>
          <p:cNvPr id="3" name="Segnaposto contenuto 2"/>
          <p:cNvSpPr>
            <a:spLocks noGrp="1"/>
          </p:cNvSpPr>
          <p:nvPr>
            <p:ph idx="1"/>
          </p:nvPr>
        </p:nvSpPr>
        <p:spPr>
          <a:xfrm>
            <a:off x="683568" y="2708920"/>
            <a:ext cx="7128792" cy="3168352"/>
          </a:xfrm>
        </p:spPr>
        <p:txBody>
          <a:bodyPr/>
          <a:lstStyle/>
          <a:p>
            <a:pPr marL="0" indent="0" algn="just">
              <a:buNone/>
            </a:pPr>
            <a:endParaRPr lang="it-IT" b="1" dirty="0" smtClean="0"/>
          </a:p>
          <a:p>
            <a:pPr marL="0" indent="0" algn="just">
              <a:buNone/>
            </a:pPr>
            <a:r>
              <a:rPr lang="it-IT" b="1" dirty="0" smtClean="0"/>
              <a:t>Secondo </a:t>
            </a:r>
            <a:r>
              <a:rPr lang="it-IT" b="1" dirty="0"/>
              <a:t>le Convenzioni internazionali, per la protezione delle opere dell’ingegno non occorre alcuna formalità, inclusa la registrazione</a:t>
            </a:r>
            <a:endParaRPr lang="it-IT" dirty="0"/>
          </a:p>
          <a:p>
            <a:pPr marL="0" indent="0" algn="just">
              <a:buNone/>
            </a:pPr>
            <a:endParaRPr lang="it-IT" dirty="0"/>
          </a:p>
        </p:txBody>
      </p:sp>
      <p:sp>
        <p:nvSpPr>
          <p:cNvPr id="4" name="Segnaposto piè di pagina 3"/>
          <p:cNvSpPr>
            <a:spLocks noGrp="1"/>
          </p:cNvSpPr>
          <p:nvPr>
            <p:ph type="ftr" sz="quarter" idx="11"/>
          </p:nvPr>
        </p:nvSpPr>
        <p:spPr/>
        <p:txBody>
          <a:bodyPr/>
          <a:lstStyle/>
          <a:p>
            <a:endParaRPr lang="it-IT" dirty="0"/>
          </a:p>
        </p:txBody>
      </p:sp>
      <p:sp>
        <p:nvSpPr>
          <p:cNvPr id="5" name="Segnaposto numero diapositiva 4"/>
          <p:cNvSpPr>
            <a:spLocks noGrp="1"/>
          </p:cNvSpPr>
          <p:nvPr>
            <p:ph type="sldNum" sz="quarter" idx="12"/>
          </p:nvPr>
        </p:nvSpPr>
        <p:spPr/>
        <p:txBody>
          <a:bodyPr/>
          <a:lstStyle/>
          <a:p>
            <a:fld id="{E7A41E1B-4F70-4964-A407-84C68BE8251C}" type="slidenum">
              <a:rPr lang="it-IT" smtClean="0"/>
              <a:t>13</a:t>
            </a:fld>
            <a:endParaRPr lang="it-IT"/>
          </a:p>
        </p:txBody>
      </p:sp>
    </p:spTree>
    <p:extLst>
      <p:ext uri="{BB962C8B-B14F-4D97-AF65-F5344CB8AC3E}">
        <p14:creationId xmlns:p14="http://schemas.microsoft.com/office/powerpoint/2010/main" val="235107836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764704"/>
            <a:ext cx="8229600" cy="1944216"/>
          </a:xfrm>
        </p:spPr>
        <p:txBody>
          <a:bodyPr>
            <a:normAutofit fontScale="90000"/>
          </a:bodyPr>
          <a:lstStyle/>
          <a:p>
            <a:r>
              <a:rPr lang="it-IT" dirty="0"/>
              <a:t>La nozione di «brevetti industriali» </a:t>
            </a:r>
            <a:r>
              <a:rPr lang="it-IT" sz="3600" dirty="0"/>
              <a:t>(ex D. </a:t>
            </a:r>
            <a:r>
              <a:rPr lang="it-IT" sz="3600" dirty="0" err="1"/>
              <a:t>Lgs</a:t>
            </a:r>
            <a:r>
              <a:rPr lang="it-IT" sz="3600" dirty="0"/>
              <a:t>. n. 30/2005) </a:t>
            </a:r>
            <a:r>
              <a:rPr lang="it-IT" dirty="0"/>
              <a:t>si estende oltre quella dei «brevetti per invenzione»</a:t>
            </a:r>
            <a:r>
              <a:rPr lang="it-IT" b="1" dirty="0">
                <a:solidFill>
                  <a:schemeClr val="tx1"/>
                </a:solidFill>
              </a:rPr>
              <a:t>?</a:t>
            </a:r>
            <a:r>
              <a:rPr lang="it-IT" dirty="0"/>
              <a:t/>
            </a:r>
            <a:br>
              <a:rPr lang="it-IT" dirty="0"/>
            </a:br>
            <a:endParaRPr lang="it-IT" dirty="0"/>
          </a:p>
        </p:txBody>
      </p:sp>
      <p:sp>
        <p:nvSpPr>
          <p:cNvPr id="3" name="Segnaposto contenuto 2"/>
          <p:cNvSpPr>
            <a:spLocks noGrp="1"/>
          </p:cNvSpPr>
          <p:nvPr>
            <p:ph idx="1"/>
          </p:nvPr>
        </p:nvSpPr>
        <p:spPr>
          <a:xfrm>
            <a:off x="457200" y="2708920"/>
            <a:ext cx="8229600" cy="3024336"/>
          </a:xfrm>
        </p:spPr>
        <p:txBody>
          <a:bodyPr/>
          <a:lstStyle/>
          <a:p>
            <a:pPr marL="0" indent="0" algn="just">
              <a:buNone/>
            </a:pPr>
            <a:r>
              <a:rPr lang="it-IT" sz="2800" b="1" dirty="0"/>
              <a:t>La formulazione letterale lascia aperti alcuni dubbi in merito alla rilevanza di </a:t>
            </a:r>
            <a:r>
              <a:rPr lang="it-IT" sz="2800" b="1" u="sng" dirty="0"/>
              <a:t>disegni</a:t>
            </a:r>
            <a:r>
              <a:rPr lang="it-IT" sz="2800" b="1" dirty="0"/>
              <a:t> e</a:t>
            </a:r>
            <a:r>
              <a:rPr lang="it-IT" sz="2800" b="1" u="sng" dirty="0"/>
              <a:t> modelli di prodotti</a:t>
            </a:r>
            <a:r>
              <a:rPr lang="it-IT" sz="2800" b="1" dirty="0"/>
              <a:t> artigianali e industriali, modelli di utilità, tipologie dei prodotti a semiconduttore</a:t>
            </a:r>
            <a:endParaRPr lang="it-IT" sz="2800" dirty="0"/>
          </a:p>
          <a:p>
            <a:pPr marL="0" indent="0" algn="just">
              <a:buNone/>
            </a:pPr>
            <a:endParaRPr lang="it-IT" dirty="0"/>
          </a:p>
        </p:txBody>
      </p:sp>
      <p:sp>
        <p:nvSpPr>
          <p:cNvPr id="4" name="Segnaposto piè di pagina 3"/>
          <p:cNvSpPr>
            <a:spLocks noGrp="1"/>
          </p:cNvSpPr>
          <p:nvPr>
            <p:ph type="ftr" sz="quarter" idx="11"/>
          </p:nvPr>
        </p:nvSpPr>
        <p:spPr/>
        <p:txBody>
          <a:bodyPr/>
          <a:lstStyle/>
          <a:p>
            <a:endParaRPr lang="it-IT" dirty="0"/>
          </a:p>
        </p:txBody>
      </p:sp>
      <p:sp>
        <p:nvSpPr>
          <p:cNvPr id="5" name="Segnaposto numero diapositiva 4"/>
          <p:cNvSpPr>
            <a:spLocks noGrp="1"/>
          </p:cNvSpPr>
          <p:nvPr>
            <p:ph type="sldNum" sz="quarter" idx="12"/>
          </p:nvPr>
        </p:nvSpPr>
        <p:spPr/>
        <p:txBody>
          <a:bodyPr/>
          <a:lstStyle/>
          <a:p>
            <a:fld id="{E7A41E1B-4F70-4964-A407-84C68BE8251C}" type="slidenum">
              <a:rPr lang="it-IT" smtClean="0"/>
              <a:t>14</a:t>
            </a:fld>
            <a:endParaRPr lang="it-IT"/>
          </a:p>
        </p:txBody>
      </p:sp>
    </p:spTree>
    <p:extLst>
      <p:ext uri="{BB962C8B-B14F-4D97-AF65-F5344CB8AC3E}">
        <p14:creationId xmlns:p14="http://schemas.microsoft.com/office/powerpoint/2010/main" val="260253096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755576" y="692696"/>
            <a:ext cx="7632848" cy="5184576"/>
          </a:xfrm>
        </p:spPr>
        <p:txBody>
          <a:bodyPr>
            <a:normAutofit fontScale="90000"/>
          </a:bodyPr>
          <a:lstStyle/>
          <a:p>
            <a:pPr algn="just"/>
            <a:r>
              <a:rPr lang="it-IT" sz="3600" dirty="0" smtClean="0"/>
              <a:t>La </a:t>
            </a:r>
            <a:r>
              <a:rPr lang="it-IT" sz="3600" dirty="0"/>
              <a:t>nozione di «</a:t>
            </a:r>
            <a:r>
              <a:rPr lang="it-IT" sz="3600" b="1" i="1" dirty="0"/>
              <a:t>marchi funzionalmente equivalenti ai brevetti</a:t>
            </a:r>
            <a:r>
              <a:rPr lang="it-IT" sz="3600" dirty="0"/>
              <a:t>» è priva di precedenti giuridici, e </a:t>
            </a:r>
            <a:r>
              <a:rPr lang="it-IT" sz="3600" dirty="0" smtClean="0"/>
              <a:t>difficilmente coordinabile con la pretesa esclusione dei marchi esclusivamente commerciali.</a:t>
            </a:r>
            <a:r>
              <a:rPr lang="it-IT" dirty="0" smtClean="0"/>
              <a:t/>
            </a:r>
            <a:br>
              <a:rPr lang="it-IT" dirty="0" smtClean="0"/>
            </a:br>
            <a:r>
              <a:rPr lang="it-IT" dirty="0" smtClean="0"/>
              <a:t/>
            </a:r>
            <a:br>
              <a:rPr lang="it-IT" dirty="0" smtClean="0"/>
            </a:br>
            <a:r>
              <a:rPr lang="it-IT" sz="3100" i="1" dirty="0" smtClean="0">
                <a:solidFill>
                  <a:srgbClr val="002060"/>
                </a:solidFill>
              </a:rPr>
              <a:t>Di </a:t>
            </a:r>
            <a:r>
              <a:rPr lang="it-IT" sz="3100" i="1" dirty="0">
                <a:solidFill>
                  <a:srgbClr val="002060"/>
                </a:solidFill>
              </a:rPr>
              <a:t>fatto non sarebbe possibile individuare nessuno spazio giuridico residuo per simili marchi (la  loro funzionale equivalenza ai brevetti potrebbe anzi causare la nullità della loro registrazione)</a:t>
            </a:r>
            <a:br>
              <a:rPr lang="it-IT" sz="3100" i="1" dirty="0">
                <a:solidFill>
                  <a:srgbClr val="002060"/>
                </a:solidFill>
              </a:rPr>
            </a:br>
            <a:endParaRPr lang="it-IT" sz="3100" i="1" dirty="0">
              <a:solidFill>
                <a:srgbClr val="002060"/>
              </a:solidFill>
            </a:endParaRPr>
          </a:p>
        </p:txBody>
      </p:sp>
      <p:sp>
        <p:nvSpPr>
          <p:cNvPr id="4" name="Segnaposto piè di pagina 3"/>
          <p:cNvSpPr>
            <a:spLocks noGrp="1"/>
          </p:cNvSpPr>
          <p:nvPr>
            <p:ph type="ftr" sz="quarter" idx="11"/>
          </p:nvPr>
        </p:nvSpPr>
        <p:spPr/>
        <p:txBody>
          <a:bodyPr/>
          <a:lstStyle/>
          <a:p>
            <a:endParaRPr lang="it-IT" dirty="0"/>
          </a:p>
        </p:txBody>
      </p:sp>
      <p:sp>
        <p:nvSpPr>
          <p:cNvPr id="5" name="Segnaposto numero diapositiva 4"/>
          <p:cNvSpPr>
            <a:spLocks noGrp="1"/>
          </p:cNvSpPr>
          <p:nvPr>
            <p:ph type="sldNum" sz="quarter" idx="12"/>
          </p:nvPr>
        </p:nvSpPr>
        <p:spPr/>
        <p:txBody>
          <a:bodyPr/>
          <a:lstStyle/>
          <a:p>
            <a:fld id="{E7A41E1B-4F70-4964-A407-84C68BE8251C}" type="slidenum">
              <a:rPr lang="it-IT" smtClean="0"/>
              <a:t>15</a:t>
            </a:fld>
            <a:endParaRPr lang="it-IT"/>
          </a:p>
        </p:txBody>
      </p:sp>
    </p:spTree>
    <p:extLst>
      <p:ext uri="{BB962C8B-B14F-4D97-AF65-F5344CB8AC3E}">
        <p14:creationId xmlns:p14="http://schemas.microsoft.com/office/powerpoint/2010/main" val="147830760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67544" y="692696"/>
            <a:ext cx="8229600" cy="1671464"/>
          </a:xfrm>
        </p:spPr>
        <p:txBody>
          <a:bodyPr>
            <a:normAutofit/>
          </a:bodyPr>
          <a:lstStyle/>
          <a:p>
            <a:r>
              <a:rPr lang="it-IT" sz="3200" dirty="0"/>
              <a:t>Non vengono fornite indicazioni in merito alla nazionalità dei titoli di privativa rilevanti</a:t>
            </a:r>
            <a:br>
              <a:rPr lang="it-IT" sz="3200" dirty="0"/>
            </a:br>
            <a:endParaRPr lang="it-IT" sz="3200" dirty="0"/>
          </a:p>
        </p:txBody>
      </p:sp>
      <p:sp>
        <p:nvSpPr>
          <p:cNvPr id="3" name="Segnaposto contenuto 2"/>
          <p:cNvSpPr>
            <a:spLocks noGrp="1"/>
          </p:cNvSpPr>
          <p:nvPr>
            <p:ph idx="1"/>
          </p:nvPr>
        </p:nvSpPr>
        <p:spPr>
          <a:xfrm>
            <a:off x="457200" y="2924944"/>
            <a:ext cx="7787208" cy="2088232"/>
          </a:xfrm>
        </p:spPr>
        <p:txBody>
          <a:bodyPr/>
          <a:lstStyle/>
          <a:p>
            <a:pPr marL="0" indent="0" algn="just">
              <a:buNone/>
            </a:pPr>
            <a:r>
              <a:rPr lang="it-IT" sz="3200" b="1" dirty="0"/>
              <a:t>Dovrebbero poter essere agevolati i beni immateriali oggetto di titoli di privativa sia italiani che internazionali e/o esteri</a:t>
            </a:r>
            <a:endParaRPr lang="it-IT" sz="3200" dirty="0"/>
          </a:p>
          <a:p>
            <a:pPr marL="0" indent="0" algn="just">
              <a:buNone/>
            </a:pPr>
            <a:endParaRPr lang="it-IT" dirty="0"/>
          </a:p>
        </p:txBody>
      </p:sp>
      <p:sp>
        <p:nvSpPr>
          <p:cNvPr id="4" name="Segnaposto piè di pagina 3"/>
          <p:cNvSpPr>
            <a:spLocks noGrp="1"/>
          </p:cNvSpPr>
          <p:nvPr>
            <p:ph type="ftr" sz="quarter" idx="11"/>
          </p:nvPr>
        </p:nvSpPr>
        <p:spPr/>
        <p:txBody>
          <a:bodyPr/>
          <a:lstStyle/>
          <a:p>
            <a:endParaRPr lang="it-IT" dirty="0"/>
          </a:p>
        </p:txBody>
      </p:sp>
      <p:sp>
        <p:nvSpPr>
          <p:cNvPr id="5" name="Segnaposto numero diapositiva 4"/>
          <p:cNvSpPr>
            <a:spLocks noGrp="1"/>
          </p:cNvSpPr>
          <p:nvPr>
            <p:ph type="sldNum" sz="quarter" idx="12"/>
          </p:nvPr>
        </p:nvSpPr>
        <p:spPr/>
        <p:txBody>
          <a:bodyPr/>
          <a:lstStyle/>
          <a:p>
            <a:fld id="{E7A41E1B-4F70-4964-A407-84C68BE8251C}" type="slidenum">
              <a:rPr lang="it-IT" smtClean="0"/>
              <a:t>16</a:t>
            </a:fld>
            <a:endParaRPr lang="it-IT"/>
          </a:p>
        </p:txBody>
      </p:sp>
    </p:spTree>
    <p:extLst>
      <p:ext uri="{BB962C8B-B14F-4D97-AF65-F5344CB8AC3E}">
        <p14:creationId xmlns:p14="http://schemas.microsoft.com/office/powerpoint/2010/main" val="21471659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533400"/>
            <a:ext cx="7715200" cy="2895600"/>
          </a:xfrm>
        </p:spPr>
        <p:txBody>
          <a:bodyPr>
            <a:noAutofit/>
          </a:bodyPr>
          <a:lstStyle/>
          <a:p>
            <a:pPr algn="just"/>
            <a:r>
              <a:rPr lang="it-IT" sz="3200" dirty="0">
                <a:solidFill>
                  <a:srgbClr val="7030A0"/>
                </a:solidFill>
              </a:rPr>
              <a:t>Il </a:t>
            </a:r>
            <a:r>
              <a:rPr lang="it-IT" sz="3200" i="1" dirty="0">
                <a:solidFill>
                  <a:srgbClr val="7030A0"/>
                </a:solidFill>
              </a:rPr>
              <a:t>know-how </a:t>
            </a:r>
            <a:r>
              <a:rPr lang="it-IT" sz="3200" dirty="0">
                <a:solidFill>
                  <a:srgbClr val="7030A0"/>
                </a:solidFill>
              </a:rPr>
              <a:t>tecnico</a:t>
            </a:r>
            <a:r>
              <a:rPr lang="it-IT" sz="3200" dirty="0"/>
              <a:t>, per essere agevolabile, </a:t>
            </a:r>
            <a:r>
              <a:rPr lang="it-IT" sz="3200" b="1" dirty="0"/>
              <a:t>deve rispettare i requisiti specifici</a:t>
            </a:r>
            <a:r>
              <a:rPr lang="it-IT" sz="3200" dirty="0"/>
              <a:t> di cui </a:t>
            </a:r>
            <a:r>
              <a:rPr lang="it-IT" sz="3200" dirty="0" smtClean="0"/>
              <a:t/>
            </a:r>
            <a:br>
              <a:rPr lang="it-IT" sz="3200" dirty="0" smtClean="0"/>
            </a:br>
            <a:r>
              <a:rPr lang="it-IT" sz="3200" dirty="0" smtClean="0"/>
              <a:t>al </a:t>
            </a:r>
            <a:r>
              <a:rPr lang="it-IT" sz="3200" dirty="0"/>
              <a:t>D. </a:t>
            </a:r>
            <a:r>
              <a:rPr lang="it-IT" sz="3200" dirty="0" err="1"/>
              <a:t>Lgs</a:t>
            </a:r>
            <a:r>
              <a:rPr lang="it-IT" sz="3200" dirty="0"/>
              <a:t>. n. 30/2005?</a:t>
            </a:r>
            <a:br>
              <a:rPr lang="it-IT" sz="3200" dirty="0"/>
            </a:br>
            <a:endParaRPr lang="it-IT" sz="3200" dirty="0"/>
          </a:p>
        </p:txBody>
      </p:sp>
      <p:sp>
        <p:nvSpPr>
          <p:cNvPr id="3" name="Segnaposto contenuto 2"/>
          <p:cNvSpPr>
            <a:spLocks noGrp="1"/>
          </p:cNvSpPr>
          <p:nvPr>
            <p:ph idx="1"/>
          </p:nvPr>
        </p:nvSpPr>
        <p:spPr>
          <a:xfrm>
            <a:off x="457200" y="2708920"/>
            <a:ext cx="7787208" cy="2952328"/>
          </a:xfrm>
        </p:spPr>
        <p:txBody>
          <a:bodyPr/>
          <a:lstStyle/>
          <a:p>
            <a:pPr marL="0" indent="0" algn="just">
              <a:buNone/>
            </a:pPr>
            <a:endParaRPr lang="it-IT" b="1" dirty="0" smtClean="0"/>
          </a:p>
          <a:p>
            <a:pPr marL="0" indent="0" algn="just">
              <a:buNone/>
            </a:pPr>
            <a:r>
              <a:rPr lang="it-IT" sz="2800" b="1" dirty="0" smtClean="0"/>
              <a:t>Si </a:t>
            </a:r>
            <a:r>
              <a:rPr lang="it-IT" sz="2800" b="1" dirty="0"/>
              <a:t>propende per una risposta affermativa (segretezza, valore economico in quanto segrete, adozione di misure ragionevolmente adeguate a mantenere la segretezza)</a:t>
            </a:r>
            <a:endParaRPr lang="it-IT" sz="2800" dirty="0"/>
          </a:p>
          <a:p>
            <a:pPr marL="0" indent="0" algn="just">
              <a:buNone/>
            </a:pPr>
            <a:endParaRPr lang="it-IT" dirty="0"/>
          </a:p>
        </p:txBody>
      </p:sp>
      <p:sp>
        <p:nvSpPr>
          <p:cNvPr id="4" name="Segnaposto piè di pagina 3"/>
          <p:cNvSpPr>
            <a:spLocks noGrp="1"/>
          </p:cNvSpPr>
          <p:nvPr>
            <p:ph type="ftr" sz="quarter" idx="11"/>
          </p:nvPr>
        </p:nvSpPr>
        <p:spPr/>
        <p:txBody>
          <a:bodyPr/>
          <a:lstStyle/>
          <a:p>
            <a:endParaRPr lang="it-IT" dirty="0"/>
          </a:p>
        </p:txBody>
      </p:sp>
      <p:sp>
        <p:nvSpPr>
          <p:cNvPr id="5" name="Segnaposto numero diapositiva 4"/>
          <p:cNvSpPr>
            <a:spLocks noGrp="1"/>
          </p:cNvSpPr>
          <p:nvPr>
            <p:ph type="sldNum" sz="quarter" idx="12"/>
          </p:nvPr>
        </p:nvSpPr>
        <p:spPr/>
        <p:txBody>
          <a:bodyPr/>
          <a:lstStyle/>
          <a:p>
            <a:fld id="{E7A41E1B-4F70-4964-A407-84C68BE8251C}" type="slidenum">
              <a:rPr lang="it-IT" smtClean="0"/>
              <a:t>17</a:t>
            </a:fld>
            <a:endParaRPr lang="it-IT"/>
          </a:p>
        </p:txBody>
      </p:sp>
    </p:spTree>
    <p:extLst>
      <p:ext uri="{BB962C8B-B14F-4D97-AF65-F5344CB8AC3E}">
        <p14:creationId xmlns:p14="http://schemas.microsoft.com/office/powerpoint/2010/main" val="417417863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pPr algn="ctr"/>
            <a:r>
              <a:rPr lang="it-IT" b="1" dirty="0">
                <a:solidFill>
                  <a:schemeClr val="accent4"/>
                </a:solidFill>
              </a:rPr>
              <a:t>Modalità applicative dell’agevolazione</a:t>
            </a:r>
            <a:endParaRPr lang="it-IT" dirty="0">
              <a:solidFill>
                <a:schemeClr val="accent4"/>
              </a:solidFill>
            </a:endParaRPr>
          </a:p>
        </p:txBody>
      </p:sp>
      <p:sp>
        <p:nvSpPr>
          <p:cNvPr id="3" name="Segnaposto contenuto 2"/>
          <p:cNvSpPr>
            <a:spLocks noGrp="1"/>
          </p:cNvSpPr>
          <p:nvPr>
            <p:ph idx="1"/>
          </p:nvPr>
        </p:nvSpPr>
        <p:spPr>
          <a:xfrm>
            <a:off x="611560" y="1600200"/>
            <a:ext cx="7920880" cy="4349080"/>
          </a:xfrm>
        </p:spPr>
        <p:txBody>
          <a:bodyPr/>
          <a:lstStyle/>
          <a:p>
            <a:pPr marL="0" indent="0" algn="just" eaLnBrk="0" fontAlgn="base" hangingPunct="0">
              <a:buNone/>
            </a:pPr>
            <a:r>
              <a:rPr lang="it-IT" sz="2800" b="1" dirty="0"/>
              <a:t>I redditi </a:t>
            </a:r>
            <a:r>
              <a:rPr lang="it-IT" sz="2800" b="1" dirty="0">
                <a:solidFill>
                  <a:srgbClr val="FF0000"/>
                </a:solidFill>
              </a:rPr>
              <a:t>derivanti dall’utilizzo dei beni immateriali </a:t>
            </a:r>
            <a:r>
              <a:rPr lang="it-IT" sz="2800" dirty="0">
                <a:solidFill>
                  <a:srgbClr val="FF0000"/>
                </a:solidFill>
              </a:rPr>
              <a:t>rilevanti «</a:t>
            </a:r>
            <a:r>
              <a:rPr lang="it-IT" sz="2800" b="1" i="1" dirty="0"/>
              <a:t>non concorrono </a:t>
            </a:r>
            <a:r>
              <a:rPr lang="it-IT" sz="2800" b="1" i="1" dirty="0" smtClean="0"/>
              <a:t>a </a:t>
            </a:r>
            <a:r>
              <a:rPr lang="it-IT" sz="2800" b="1" i="1" dirty="0"/>
              <a:t>formare il reddito complessivo</a:t>
            </a:r>
            <a:r>
              <a:rPr lang="it-IT" sz="2800" i="1" dirty="0">
                <a:solidFill>
                  <a:srgbClr val="FF0000"/>
                </a:solidFill>
              </a:rPr>
              <a:t> in quanto </a:t>
            </a:r>
            <a:r>
              <a:rPr lang="it-IT" sz="2800" b="1" i="1" dirty="0">
                <a:solidFill>
                  <a:srgbClr val="FF0000"/>
                </a:solidFill>
              </a:rPr>
              <a:t>esclusi </a:t>
            </a:r>
            <a:r>
              <a:rPr lang="it-IT" sz="2800" b="1" i="1" dirty="0"/>
              <a:t>per il 50 per cento </a:t>
            </a:r>
            <a:r>
              <a:rPr lang="it-IT" sz="2800" i="1" dirty="0">
                <a:solidFill>
                  <a:srgbClr val="FF0000"/>
                </a:solidFill>
              </a:rPr>
              <a:t>del </a:t>
            </a:r>
            <a:r>
              <a:rPr lang="it-IT" sz="2800" i="1" dirty="0" smtClean="0">
                <a:solidFill>
                  <a:srgbClr val="FF0000"/>
                </a:solidFill>
              </a:rPr>
              <a:t>relativo ammontare</a:t>
            </a:r>
            <a:r>
              <a:rPr lang="it-IT" sz="2800" dirty="0">
                <a:solidFill>
                  <a:srgbClr val="FF0000"/>
                </a:solidFill>
              </a:rPr>
              <a:t>».</a:t>
            </a:r>
          </a:p>
          <a:p>
            <a:pPr marL="0" indent="0" algn="just">
              <a:buNone/>
            </a:pPr>
            <a:endParaRPr lang="it-IT" dirty="0"/>
          </a:p>
          <a:p>
            <a:pPr marL="0" indent="0" algn="just">
              <a:buNone/>
            </a:pPr>
            <a:r>
              <a:rPr lang="it-IT" i="1" dirty="0"/>
              <a:t>Si rende quindi necessario enucleare, nell’ambito dell’imponibile complessivo, </a:t>
            </a:r>
            <a:r>
              <a:rPr lang="it-IT" i="1" dirty="0" smtClean="0"/>
              <a:t>l’importo </a:t>
            </a:r>
            <a:r>
              <a:rPr lang="it-IT" i="1" dirty="0"/>
              <a:t>corrispondente al contributo economico che i beni rilevanti apportano al reddito</a:t>
            </a:r>
          </a:p>
        </p:txBody>
      </p:sp>
      <p:sp>
        <p:nvSpPr>
          <p:cNvPr id="4" name="Segnaposto piè di pagina 3"/>
          <p:cNvSpPr>
            <a:spLocks noGrp="1"/>
          </p:cNvSpPr>
          <p:nvPr>
            <p:ph type="ftr" sz="quarter" idx="11"/>
          </p:nvPr>
        </p:nvSpPr>
        <p:spPr/>
        <p:txBody>
          <a:bodyPr/>
          <a:lstStyle/>
          <a:p>
            <a:r>
              <a:rPr lang="it-IT" smtClean="0"/>
              <a:t>FABRIZIO DOMINICI</a:t>
            </a:r>
            <a:endParaRPr lang="it-IT"/>
          </a:p>
        </p:txBody>
      </p:sp>
      <p:sp>
        <p:nvSpPr>
          <p:cNvPr id="5" name="Segnaposto numero diapositiva 4"/>
          <p:cNvSpPr>
            <a:spLocks noGrp="1"/>
          </p:cNvSpPr>
          <p:nvPr>
            <p:ph type="sldNum" sz="quarter" idx="12"/>
          </p:nvPr>
        </p:nvSpPr>
        <p:spPr/>
        <p:txBody>
          <a:bodyPr/>
          <a:lstStyle/>
          <a:p>
            <a:fld id="{E7A41E1B-4F70-4964-A407-84C68BE8251C}" type="slidenum">
              <a:rPr lang="it-IT" smtClean="0"/>
              <a:t>18</a:t>
            </a:fld>
            <a:endParaRPr lang="it-IT"/>
          </a:p>
        </p:txBody>
      </p:sp>
    </p:spTree>
    <p:extLst>
      <p:ext uri="{BB962C8B-B14F-4D97-AF65-F5344CB8AC3E}">
        <p14:creationId xmlns:p14="http://schemas.microsoft.com/office/powerpoint/2010/main" val="363638683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pPr algn="ctr"/>
            <a:r>
              <a:rPr lang="it-IT" dirty="0" smtClean="0"/>
              <a:t/>
            </a:r>
            <a:br>
              <a:rPr lang="it-IT" dirty="0" smtClean="0"/>
            </a:br>
            <a:r>
              <a:rPr lang="it-IT" dirty="0" smtClean="0"/>
              <a:t>L’agevolazione </a:t>
            </a:r>
            <a:r>
              <a:rPr lang="it-IT" dirty="0"/>
              <a:t>opera:</a:t>
            </a:r>
            <a:br>
              <a:rPr lang="it-IT" dirty="0"/>
            </a:br>
            <a:endParaRPr lang="it-IT" dirty="0"/>
          </a:p>
        </p:txBody>
      </p:sp>
      <p:sp>
        <p:nvSpPr>
          <p:cNvPr id="3" name="Segnaposto contenuto 2"/>
          <p:cNvSpPr>
            <a:spLocks noGrp="1"/>
          </p:cNvSpPr>
          <p:nvPr>
            <p:ph idx="1"/>
          </p:nvPr>
        </p:nvSpPr>
        <p:spPr>
          <a:xfrm>
            <a:off x="457200" y="1600200"/>
            <a:ext cx="8229600" cy="4421088"/>
          </a:xfrm>
        </p:spPr>
        <p:txBody>
          <a:bodyPr>
            <a:normAutofit/>
          </a:bodyPr>
          <a:lstStyle/>
          <a:p>
            <a:pPr marL="0" indent="0" algn="just">
              <a:buNone/>
            </a:pPr>
            <a:r>
              <a:rPr lang="it-IT" dirty="0"/>
              <a:t>sia ai fini delle imposte sul reddito </a:t>
            </a:r>
            <a:r>
              <a:rPr lang="it-IT" dirty="0">
                <a:solidFill>
                  <a:srgbClr val="FF0000"/>
                </a:solidFill>
              </a:rPr>
              <a:t>(</a:t>
            </a:r>
            <a:r>
              <a:rPr lang="it-IT" b="1" dirty="0">
                <a:solidFill>
                  <a:srgbClr val="FF0000"/>
                </a:solidFill>
              </a:rPr>
              <a:t>IRPEF, IRES</a:t>
            </a:r>
            <a:r>
              <a:rPr lang="it-IT" dirty="0">
                <a:solidFill>
                  <a:srgbClr val="FF0000"/>
                </a:solidFill>
              </a:rPr>
              <a:t>) </a:t>
            </a:r>
            <a:r>
              <a:rPr lang="it-IT" dirty="0"/>
              <a:t>che dell</a:t>
            </a:r>
            <a:r>
              <a:rPr lang="it-IT" dirty="0" smtClean="0"/>
              <a:t>’</a:t>
            </a:r>
          </a:p>
          <a:p>
            <a:pPr marL="0" indent="0" algn="just">
              <a:buNone/>
            </a:pPr>
            <a:r>
              <a:rPr lang="it-IT" b="1" dirty="0" smtClean="0">
                <a:solidFill>
                  <a:srgbClr val="FF0000"/>
                </a:solidFill>
              </a:rPr>
              <a:t>IRAP</a:t>
            </a:r>
            <a:r>
              <a:rPr lang="it-IT" dirty="0" smtClean="0">
                <a:solidFill>
                  <a:srgbClr val="FF0000"/>
                </a:solidFill>
              </a:rPr>
              <a:t>;</a:t>
            </a:r>
            <a:r>
              <a:rPr lang="it-IT" dirty="0">
                <a:solidFill>
                  <a:srgbClr val="FF0000"/>
                </a:solidFill>
              </a:rPr>
              <a:t> </a:t>
            </a:r>
            <a:endParaRPr lang="it-IT" dirty="0" smtClean="0">
              <a:solidFill>
                <a:srgbClr val="FF0000"/>
              </a:solidFill>
            </a:endParaRPr>
          </a:p>
          <a:p>
            <a:pPr marL="0" indent="0" algn="just">
              <a:buNone/>
            </a:pPr>
            <a:r>
              <a:rPr lang="it-IT" dirty="0" smtClean="0"/>
              <a:t>sia </a:t>
            </a:r>
            <a:r>
              <a:rPr lang="it-IT" dirty="0"/>
              <a:t>nel caso di </a:t>
            </a:r>
            <a:r>
              <a:rPr lang="it-IT" b="1" dirty="0">
                <a:solidFill>
                  <a:srgbClr val="FF0000"/>
                </a:solidFill>
              </a:rPr>
              <a:t>utilizzo diretto </a:t>
            </a:r>
            <a:r>
              <a:rPr lang="it-IT" dirty="0"/>
              <a:t>dei beni immateriali </a:t>
            </a:r>
            <a:r>
              <a:rPr lang="it-IT" dirty="0" smtClean="0">
                <a:solidFill>
                  <a:srgbClr val="FF0000"/>
                </a:solidFill>
              </a:rPr>
              <a:t>che </a:t>
            </a:r>
            <a:r>
              <a:rPr lang="it-IT" dirty="0"/>
              <a:t>nel caso di </a:t>
            </a:r>
            <a:r>
              <a:rPr lang="it-IT" dirty="0" smtClean="0"/>
              <a:t>loro</a:t>
            </a:r>
            <a:r>
              <a:rPr lang="it-IT" dirty="0" smtClean="0">
                <a:solidFill>
                  <a:srgbClr val="FF0000"/>
                </a:solidFill>
              </a:rPr>
              <a:t> </a:t>
            </a:r>
            <a:r>
              <a:rPr lang="it-IT" b="1" dirty="0">
                <a:solidFill>
                  <a:srgbClr val="FF0000"/>
                </a:solidFill>
              </a:rPr>
              <a:t>concessione in uso a </a:t>
            </a:r>
            <a:r>
              <a:rPr lang="it-IT" b="1" dirty="0" smtClean="0">
                <a:solidFill>
                  <a:srgbClr val="FF0000"/>
                </a:solidFill>
              </a:rPr>
              <a:t>terzi</a:t>
            </a:r>
            <a:endParaRPr lang="it-IT" dirty="0" smtClean="0">
              <a:solidFill>
                <a:srgbClr val="FF0000"/>
              </a:solidFill>
            </a:endParaRPr>
          </a:p>
          <a:p>
            <a:pPr marL="0" indent="0" algn="just" eaLnBrk="0" fontAlgn="base" hangingPunct="0">
              <a:buNone/>
            </a:pPr>
            <a:endParaRPr lang="it-IT" dirty="0" smtClean="0"/>
          </a:p>
          <a:p>
            <a:pPr marL="0" indent="0" algn="just" eaLnBrk="0" fontAlgn="base" hangingPunct="0">
              <a:buNone/>
            </a:pPr>
            <a:r>
              <a:rPr lang="it-IT" dirty="0" smtClean="0"/>
              <a:t>Nei </a:t>
            </a:r>
            <a:r>
              <a:rPr lang="it-IT" dirty="0"/>
              <a:t>primi due periodi di imposta in cui l’agevolazione è in vigore, la percentuale di esclusione dal reddito complessivo è ridotta:</a:t>
            </a:r>
          </a:p>
          <a:p>
            <a:pPr marL="0" indent="0" eaLnBrk="0" fontAlgn="base" hangingPunct="0">
              <a:buNone/>
            </a:pPr>
            <a:r>
              <a:rPr lang="it-IT" dirty="0" smtClean="0"/>
              <a:t>per </a:t>
            </a:r>
            <a:r>
              <a:rPr lang="it-IT" dirty="0"/>
              <a:t>il </a:t>
            </a:r>
            <a:r>
              <a:rPr lang="it-IT" b="1" dirty="0"/>
              <a:t>2015 </a:t>
            </a:r>
            <a:r>
              <a:rPr lang="it-IT" dirty="0"/>
              <a:t>al </a:t>
            </a:r>
            <a:r>
              <a:rPr lang="it-IT" b="1" dirty="0"/>
              <a:t>30% </a:t>
            </a:r>
            <a:r>
              <a:rPr lang="it-IT" dirty="0"/>
              <a:t>(trenta per cento</a:t>
            </a:r>
            <a:r>
              <a:rPr lang="it-IT" dirty="0" smtClean="0"/>
              <a:t>)</a:t>
            </a:r>
          </a:p>
          <a:p>
            <a:pPr marL="0" indent="0" eaLnBrk="0" fontAlgn="base" hangingPunct="0">
              <a:buNone/>
            </a:pPr>
            <a:r>
              <a:rPr lang="it-IT" dirty="0" smtClean="0"/>
              <a:t>per </a:t>
            </a:r>
            <a:r>
              <a:rPr lang="it-IT" dirty="0"/>
              <a:t>il </a:t>
            </a:r>
            <a:r>
              <a:rPr lang="it-IT" b="1" dirty="0"/>
              <a:t>2016 </a:t>
            </a:r>
            <a:r>
              <a:rPr lang="it-IT" dirty="0"/>
              <a:t>al </a:t>
            </a:r>
            <a:r>
              <a:rPr lang="it-IT" b="1" dirty="0"/>
              <a:t>40% </a:t>
            </a:r>
            <a:r>
              <a:rPr lang="it-IT" dirty="0"/>
              <a:t>(quaranta per cento)</a:t>
            </a:r>
          </a:p>
          <a:p>
            <a:pPr marL="0" indent="0" eaLnBrk="0" fontAlgn="base" hangingPunct="0">
              <a:buNone/>
            </a:pPr>
            <a:endParaRPr lang="it-IT" dirty="0"/>
          </a:p>
          <a:p>
            <a:pPr marL="0" indent="0" algn="just">
              <a:buNone/>
            </a:pPr>
            <a:endParaRPr lang="it-IT" dirty="0">
              <a:solidFill>
                <a:srgbClr val="FF0000"/>
              </a:solidFill>
            </a:endParaRPr>
          </a:p>
        </p:txBody>
      </p:sp>
      <p:sp>
        <p:nvSpPr>
          <p:cNvPr id="4" name="Segnaposto piè di pagina 3"/>
          <p:cNvSpPr>
            <a:spLocks noGrp="1"/>
          </p:cNvSpPr>
          <p:nvPr>
            <p:ph type="ftr" sz="quarter" idx="11"/>
          </p:nvPr>
        </p:nvSpPr>
        <p:spPr/>
        <p:txBody>
          <a:bodyPr/>
          <a:lstStyle/>
          <a:p>
            <a:r>
              <a:rPr lang="it-IT" smtClean="0"/>
              <a:t>FABRIZIO DOMINICI</a:t>
            </a:r>
            <a:endParaRPr lang="it-IT"/>
          </a:p>
        </p:txBody>
      </p:sp>
      <p:sp>
        <p:nvSpPr>
          <p:cNvPr id="5" name="Segnaposto numero diapositiva 4"/>
          <p:cNvSpPr>
            <a:spLocks noGrp="1"/>
          </p:cNvSpPr>
          <p:nvPr>
            <p:ph type="sldNum" sz="quarter" idx="12"/>
          </p:nvPr>
        </p:nvSpPr>
        <p:spPr/>
        <p:txBody>
          <a:bodyPr/>
          <a:lstStyle/>
          <a:p>
            <a:fld id="{E7A41E1B-4F70-4964-A407-84C68BE8251C}" type="slidenum">
              <a:rPr lang="it-IT" smtClean="0"/>
              <a:t>19</a:t>
            </a:fld>
            <a:endParaRPr lang="it-IT"/>
          </a:p>
        </p:txBody>
      </p:sp>
    </p:spTree>
    <p:extLst>
      <p:ext uri="{BB962C8B-B14F-4D97-AF65-F5344CB8AC3E}">
        <p14:creationId xmlns:p14="http://schemas.microsoft.com/office/powerpoint/2010/main" val="251544057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b="1" dirty="0"/>
              <a:t>Il regime di </a:t>
            </a:r>
            <a:r>
              <a:rPr lang="it-IT" b="1" i="1" dirty="0" err="1"/>
              <a:t>patent</a:t>
            </a:r>
            <a:r>
              <a:rPr lang="it-IT" b="1" i="1" dirty="0"/>
              <a:t> </a:t>
            </a:r>
            <a:r>
              <a:rPr lang="it-IT" b="1" i="1" dirty="0" smtClean="0"/>
              <a:t>box</a:t>
            </a:r>
            <a:endParaRPr lang="it-IT" dirty="0"/>
          </a:p>
        </p:txBody>
      </p:sp>
      <p:sp>
        <p:nvSpPr>
          <p:cNvPr id="3" name="Segnaposto contenuto 2"/>
          <p:cNvSpPr>
            <a:spLocks noGrp="1"/>
          </p:cNvSpPr>
          <p:nvPr>
            <p:ph idx="1"/>
          </p:nvPr>
        </p:nvSpPr>
        <p:spPr/>
        <p:txBody>
          <a:bodyPr/>
          <a:lstStyle/>
          <a:p>
            <a:pPr marL="0" indent="0" algn="just">
              <a:buNone/>
            </a:pPr>
            <a:r>
              <a:rPr lang="it-IT" sz="3600" dirty="0"/>
              <a:t>Si tratta di un </a:t>
            </a:r>
            <a:r>
              <a:rPr lang="it-IT" sz="3600" dirty="0">
                <a:solidFill>
                  <a:schemeClr val="bg2">
                    <a:lumMod val="10000"/>
                  </a:schemeClr>
                </a:solidFill>
              </a:rPr>
              <a:t>sistema opzionale di </a:t>
            </a:r>
            <a:r>
              <a:rPr lang="it-IT" sz="3600" b="1" u="sng" dirty="0">
                <a:solidFill>
                  <a:srgbClr val="FF0000"/>
                </a:solidFill>
              </a:rPr>
              <a:t>tassazione agevolata</a:t>
            </a:r>
            <a:r>
              <a:rPr lang="it-IT" sz="3600" u="sng" dirty="0"/>
              <a:t> </a:t>
            </a:r>
            <a:r>
              <a:rPr lang="it-IT" sz="3600" b="1" u="sng" dirty="0">
                <a:solidFill>
                  <a:srgbClr val="FF0000"/>
                </a:solidFill>
              </a:rPr>
              <a:t>dei redditi</a:t>
            </a:r>
            <a:r>
              <a:rPr lang="it-IT" sz="3600" b="1" dirty="0">
                <a:solidFill>
                  <a:srgbClr val="FF0000"/>
                </a:solidFill>
              </a:rPr>
              <a:t> derivanti dall’utilizzo</a:t>
            </a:r>
            <a:r>
              <a:rPr lang="it-IT" sz="3600" dirty="0"/>
              <a:t> </a:t>
            </a:r>
            <a:r>
              <a:rPr lang="it-IT" sz="3600" dirty="0">
                <a:solidFill>
                  <a:srgbClr val="FF0000"/>
                </a:solidFill>
              </a:rPr>
              <a:t>diretto, o dalla concessione in uso a terzi</a:t>
            </a:r>
            <a:r>
              <a:rPr lang="it-IT" sz="3600" dirty="0"/>
              <a:t>, di </a:t>
            </a:r>
            <a:r>
              <a:rPr lang="it-IT" sz="3600" b="1" dirty="0"/>
              <a:t>talune tipologie di beni immateriali produttivi </a:t>
            </a:r>
            <a:r>
              <a:rPr lang="it-IT" sz="3600" dirty="0"/>
              <a:t>(brevetti, </a:t>
            </a:r>
            <a:r>
              <a:rPr lang="it-IT" sz="3600" i="1" dirty="0"/>
              <a:t>know-how</a:t>
            </a:r>
            <a:r>
              <a:rPr lang="it-IT" sz="3600" dirty="0"/>
              <a:t>, opere dell’ingegno...)</a:t>
            </a:r>
          </a:p>
          <a:p>
            <a:endParaRPr lang="it-IT" dirty="0"/>
          </a:p>
        </p:txBody>
      </p:sp>
      <p:sp>
        <p:nvSpPr>
          <p:cNvPr id="5" name="Segnaposto numero diapositiva 4"/>
          <p:cNvSpPr>
            <a:spLocks noGrp="1"/>
          </p:cNvSpPr>
          <p:nvPr>
            <p:ph type="sldNum" sz="quarter" idx="12"/>
          </p:nvPr>
        </p:nvSpPr>
        <p:spPr/>
        <p:txBody>
          <a:bodyPr/>
          <a:lstStyle/>
          <a:p>
            <a:fld id="{E7A41E1B-4F70-4964-A407-84C68BE8251C}" type="slidenum">
              <a:rPr lang="it-IT" smtClean="0"/>
              <a:t>2</a:t>
            </a:fld>
            <a:endParaRPr lang="it-IT"/>
          </a:p>
        </p:txBody>
      </p:sp>
    </p:spTree>
    <p:extLst>
      <p:ext uri="{BB962C8B-B14F-4D97-AF65-F5344CB8AC3E}">
        <p14:creationId xmlns:p14="http://schemas.microsoft.com/office/powerpoint/2010/main" val="84923095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b="1" dirty="0"/>
              <a:t>Modalità applicative dell’agevolazione </a:t>
            </a:r>
            <a:endParaRPr lang="it-IT" dirty="0"/>
          </a:p>
        </p:txBody>
      </p:sp>
      <p:sp>
        <p:nvSpPr>
          <p:cNvPr id="3" name="Segnaposto contenuto 2"/>
          <p:cNvSpPr>
            <a:spLocks noGrp="1"/>
          </p:cNvSpPr>
          <p:nvPr>
            <p:ph idx="1"/>
          </p:nvPr>
        </p:nvSpPr>
        <p:spPr/>
        <p:txBody>
          <a:bodyPr>
            <a:normAutofit/>
          </a:bodyPr>
          <a:lstStyle/>
          <a:p>
            <a:pPr marL="0" indent="0" algn="just" eaLnBrk="0" fontAlgn="base" hangingPunct="0">
              <a:buNone/>
            </a:pPr>
            <a:r>
              <a:rPr lang="it-IT" dirty="0"/>
              <a:t>Nel caso di </a:t>
            </a:r>
            <a:r>
              <a:rPr lang="it-IT" b="1" dirty="0"/>
              <a:t>utilizzo diretto </a:t>
            </a:r>
            <a:r>
              <a:rPr lang="it-IT" dirty="0"/>
              <a:t>dei beni, l’agevolazione è riconosciuta a condizione che abbia </a:t>
            </a:r>
            <a:r>
              <a:rPr lang="it-IT" dirty="0" smtClean="0"/>
              <a:t>luogo una </a:t>
            </a:r>
            <a:r>
              <a:rPr lang="it-IT" b="1" dirty="0"/>
              <a:t>apposita procedura di </a:t>
            </a:r>
            <a:r>
              <a:rPr lang="it-IT" b="1" i="1" dirty="0" err="1"/>
              <a:t>ruling</a:t>
            </a:r>
            <a:r>
              <a:rPr lang="it-IT" b="1" i="1" dirty="0"/>
              <a:t> </a:t>
            </a:r>
            <a:r>
              <a:rPr lang="it-IT" dirty="0"/>
              <a:t>ai sensi dell’art. 8, D. L. n. 269/2003. </a:t>
            </a:r>
            <a:endParaRPr lang="it-IT" dirty="0" smtClean="0"/>
          </a:p>
          <a:p>
            <a:pPr marL="0" indent="0" algn="just" eaLnBrk="0" fontAlgn="base" hangingPunct="0">
              <a:buNone/>
            </a:pPr>
            <a:endParaRPr lang="it-IT" dirty="0"/>
          </a:p>
          <a:p>
            <a:pPr marL="0" indent="0" algn="just" eaLnBrk="0" fontAlgn="base" hangingPunct="0">
              <a:buNone/>
            </a:pPr>
            <a:r>
              <a:rPr lang="it-IT" dirty="0" smtClean="0"/>
              <a:t>La </a:t>
            </a:r>
            <a:r>
              <a:rPr lang="it-IT" dirty="0"/>
              <a:t>procedura ha </a:t>
            </a:r>
            <a:r>
              <a:rPr lang="it-IT" dirty="0" smtClean="0"/>
              <a:t>per oggetto </a:t>
            </a:r>
            <a:r>
              <a:rPr lang="it-IT" dirty="0"/>
              <a:t>la </a:t>
            </a:r>
            <a:r>
              <a:rPr lang="it-IT" b="1" dirty="0"/>
              <a:t>determinazione preventiva</a:t>
            </a:r>
            <a:r>
              <a:rPr lang="it-IT" dirty="0"/>
              <a:t>, </a:t>
            </a:r>
            <a:r>
              <a:rPr lang="it-IT" dirty="0" smtClean="0"/>
              <a:t>(in </a:t>
            </a:r>
            <a:r>
              <a:rPr lang="it-IT" dirty="0"/>
              <a:t>contraddittorio con l’Amministrazione </a:t>
            </a:r>
            <a:r>
              <a:rPr lang="it-IT" dirty="0" smtClean="0"/>
              <a:t>finanziaria):</a:t>
            </a:r>
            <a:endParaRPr lang="it-IT" dirty="0"/>
          </a:p>
          <a:p>
            <a:pPr lvl="0" algn="just" eaLnBrk="0" fontAlgn="base" hangingPunct="0"/>
            <a:r>
              <a:rPr lang="it-IT" b="1" dirty="0"/>
              <a:t>dell’ammontare dei </a:t>
            </a:r>
            <a:r>
              <a:rPr lang="it-IT" b="1" u="sng" dirty="0"/>
              <a:t>componenti positivi di reddito impliciti</a:t>
            </a:r>
            <a:r>
              <a:rPr lang="it-IT" dirty="0"/>
              <a:t>, ascrivibili all’utilizzo dei </a:t>
            </a:r>
            <a:r>
              <a:rPr lang="it-IT" dirty="0" smtClean="0"/>
              <a:t>beni agevolati</a:t>
            </a:r>
            <a:r>
              <a:rPr lang="it-IT" dirty="0"/>
              <a:t>;</a:t>
            </a:r>
          </a:p>
          <a:p>
            <a:pPr lvl="0" algn="just" eaLnBrk="0" fontAlgn="base" hangingPunct="0"/>
            <a:r>
              <a:rPr lang="it-IT" b="1" dirty="0"/>
              <a:t>dei criteri per </a:t>
            </a:r>
            <a:r>
              <a:rPr lang="it-IT" b="1" u="sng" dirty="0"/>
              <a:t>l’individuazione dei componenti negativi</a:t>
            </a:r>
            <a:r>
              <a:rPr lang="it-IT" b="1" dirty="0"/>
              <a:t> </a:t>
            </a:r>
            <a:r>
              <a:rPr lang="it-IT" dirty="0"/>
              <a:t>riferibili ai predetti </a:t>
            </a:r>
            <a:r>
              <a:rPr lang="it-IT" dirty="0" smtClean="0"/>
              <a:t>componenti positivi.</a:t>
            </a:r>
            <a:endParaRPr lang="it-IT" dirty="0"/>
          </a:p>
        </p:txBody>
      </p:sp>
      <p:sp>
        <p:nvSpPr>
          <p:cNvPr id="4" name="Segnaposto piè di pagina 3"/>
          <p:cNvSpPr>
            <a:spLocks noGrp="1"/>
          </p:cNvSpPr>
          <p:nvPr>
            <p:ph type="ftr" sz="quarter" idx="11"/>
          </p:nvPr>
        </p:nvSpPr>
        <p:spPr/>
        <p:txBody>
          <a:bodyPr/>
          <a:lstStyle/>
          <a:p>
            <a:endParaRPr lang="it-IT" dirty="0"/>
          </a:p>
        </p:txBody>
      </p:sp>
      <p:sp>
        <p:nvSpPr>
          <p:cNvPr id="5" name="Segnaposto numero diapositiva 4"/>
          <p:cNvSpPr>
            <a:spLocks noGrp="1"/>
          </p:cNvSpPr>
          <p:nvPr>
            <p:ph type="sldNum" sz="quarter" idx="12"/>
          </p:nvPr>
        </p:nvSpPr>
        <p:spPr/>
        <p:txBody>
          <a:bodyPr/>
          <a:lstStyle/>
          <a:p>
            <a:fld id="{E7A41E1B-4F70-4964-A407-84C68BE8251C}" type="slidenum">
              <a:rPr lang="it-IT" smtClean="0"/>
              <a:t>20</a:t>
            </a:fld>
            <a:endParaRPr lang="it-IT"/>
          </a:p>
        </p:txBody>
      </p:sp>
    </p:spTree>
    <p:extLst>
      <p:ext uri="{BB962C8B-B14F-4D97-AF65-F5344CB8AC3E}">
        <p14:creationId xmlns:p14="http://schemas.microsoft.com/office/powerpoint/2010/main" val="406616205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marL="0" indent="0" algn="just" eaLnBrk="0" fontAlgn="base" hangingPunct="0">
              <a:buNone/>
            </a:pPr>
            <a:r>
              <a:rPr lang="it-IT" sz="3200" dirty="0"/>
              <a:t>Nel caso di </a:t>
            </a:r>
            <a:r>
              <a:rPr lang="it-IT" sz="3200" b="1" dirty="0"/>
              <a:t>concessione a terzi </a:t>
            </a:r>
            <a:r>
              <a:rPr lang="it-IT" sz="3200" dirty="0"/>
              <a:t>dei beni, mancando disposizioni specifiche, si ritiene che </a:t>
            </a:r>
            <a:r>
              <a:rPr lang="it-IT" sz="3200" dirty="0" smtClean="0"/>
              <a:t>la determinazione </a:t>
            </a:r>
            <a:r>
              <a:rPr lang="it-IT" sz="3200" dirty="0"/>
              <a:t>dei «redditi» agevolabili avvenga contrapponendo </a:t>
            </a:r>
            <a:r>
              <a:rPr lang="it-IT" sz="3200" dirty="0">
                <a:solidFill>
                  <a:srgbClr val="FF0000"/>
                </a:solidFill>
              </a:rPr>
              <a:t>i ricavi imputabili </a:t>
            </a:r>
            <a:r>
              <a:rPr lang="it-IT" sz="3200" dirty="0" smtClean="0">
                <a:solidFill>
                  <a:srgbClr val="FF0000"/>
                </a:solidFill>
              </a:rPr>
              <a:t>alle </a:t>
            </a:r>
            <a:r>
              <a:rPr lang="it-IT" sz="3200" b="1" i="1" dirty="0" smtClean="0">
                <a:solidFill>
                  <a:srgbClr val="FF0000"/>
                </a:solidFill>
              </a:rPr>
              <a:t>royalties </a:t>
            </a:r>
            <a:r>
              <a:rPr lang="it-IT" sz="3200" b="1" dirty="0">
                <a:solidFill>
                  <a:srgbClr val="FF0000"/>
                </a:solidFill>
              </a:rPr>
              <a:t>maturate</a:t>
            </a:r>
            <a:r>
              <a:rPr lang="it-IT" sz="3200" dirty="0"/>
              <a:t>, rispetto </a:t>
            </a:r>
            <a:r>
              <a:rPr lang="it-IT" sz="3200" dirty="0">
                <a:solidFill>
                  <a:srgbClr val="FF0000"/>
                </a:solidFill>
              </a:rPr>
              <a:t>ai componenti negativi ad esse correlati </a:t>
            </a:r>
            <a:r>
              <a:rPr lang="it-IT" sz="3200" dirty="0"/>
              <a:t>(</a:t>
            </a:r>
            <a:r>
              <a:rPr lang="it-IT" sz="3200" b="1" dirty="0"/>
              <a:t>senza necessità di </a:t>
            </a:r>
            <a:r>
              <a:rPr lang="it-IT" sz="3200" b="1" dirty="0" smtClean="0"/>
              <a:t>attivare </a:t>
            </a:r>
            <a:r>
              <a:rPr lang="it-IT" sz="3200" b="1" dirty="0"/>
              <a:t>procedure di </a:t>
            </a:r>
            <a:r>
              <a:rPr lang="it-IT" sz="3200" b="1" i="1" dirty="0" err="1"/>
              <a:t>ruling</a:t>
            </a:r>
            <a:r>
              <a:rPr lang="it-IT" sz="3200" dirty="0"/>
              <a:t>).</a:t>
            </a:r>
          </a:p>
          <a:p>
            <a:pPr marL="0" indent="0" algn="just">
              <a:buNone/>
            </a:pPr>
            <a:endParaRPr lang="it-IT" dirty="0"/>
          </a:p>
        </p:txBody>
      </p:sp>
      <p:sp>
        <p:nvSpPr>
          <p:cNvPr id="4" name="Segnaposto piè di pagina 3"/>
          <p:cNvSpPr>
            <a:spLocks noGrp="1"/>
          </p:cNvSpPr>
          <p:nvPr>
            <p:ph type="ftr" sz="quarter" idx="11"/>
          </p:nvPr>
        </p:nvSpPr>
        <p:spPr/>
        <p:txBody>
          <a:bodyPr/>
          <a:lstStyle/>
          <a:p>
            <a:endParaRPr lang="it-IT" dirty="0"/>
          </a:p>
        </p:txBody>
      </p:sp>
      <p:sp>
        <p:nvSpPr>
          <p:cNvPr id="5" name="Segnaposto numero diapositiva 4"/>
          <p:cNvSpPr>
            <a:spLocks noGrp="1"/>
          </p:cNvSpPr>
          <p:nvPr>
            <p:ph type="sldNum" sz="quarter" idx="12"/>
          </p:nvPr>
        </p:nvSpPr>
        <p:spPr/>
        <p:txBody>
          <a:bodyPr/>
          <a:lstStyle/>
          <a:p>
            <a:fld id="{E7A41E1B-4F70-4964-A407-84C68BE8251C}" type="slidenum">
              <a:rPr lang="it-IT" smtClean="0"/>
              <a:t>21</a:t>
            </a:fld>
            <a:endParaRPr lang="it-IT"/>
          </a:p>
        </p:txBody>
      </p:sp>
    </p:spTree>
    <p:extLst>
      <p:ext uri="{BB962C8B-B14F-4D97-AF65-F5344CB8AC3E}">
        <p14:creationId xmlns:p14="http://schemas.microsoft.com/office/powerpoint/2010/main" val="169115239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marL="0" indent="0" algn="just" eaLnBrk="0" fontAlgn="base" hangingPunct="0">
              <a:buNone/>
            </a:pPr>
            <a:r>
              <a:rPr lang="it-IT" sz="3200" dirty="0"/>
              <a:t>Il ricorso ad analoga </a:t>
            </a:r>
            <a:r>
              <a:rPr lang="it-IT" sz="3200" dirty="0">
                <a:solidFill>
                  <a:srgbClr val="FF0000"/>
                </a:solidFill>
              </a:rPr>
              <a:t>procedura di </a:t>
            </a:r>
            <a:r>
              <a:rPr lang="it-IT" sz="3200" i="1" dirty="0" err="1">
                <a:solidFill>
                  <a:srgbClr val="FF0000"/>
                </a:solidFill>
              </a:rPr>
              <a:t>ruling</a:t>
            </a:r>
            <a:r>
              <a:rPr lang="it-IT" sz="3200" i="1" dirty="0">
                <a:solidFill>
                  <a:srgbClr val="FF0000"/>
                </a:solidFill>
              </a:rPr>
              <a:t> </a:t>
            </a:r>
            <a:r>
              <a:rPr lang="it-IT" sz="3200" dirty="0">
                <a:solidFill>
                  <a:srgbClr val="FF0000"/>
                </a:solidFill>
              </a:rPr>
              <a:t>è </a:t>
            </a:r>
            <a:r>
              <a:rPr lang="it-IT" sz="3200" dirty="0" smtClean="0">
                <a:solidFill>
                  <a:srgbClr val="FF0000"/>
                </a:solidFill>
              </a:rPr>
              <a:t>stato </a:t>
            </a:r>
            <a:r>
              <a:rPr lang="it-IT" sz="3200" b="1" dirty="0" smtClean="0">
                <a:solidFill>
                  <a:srgbClr val="FF0000"/>
                </a:solidFill>
              </a:rPr>
              <a:t>reso facoltativo</a:t>
            </a:r>
            <a:r>
              <a:rPr lang="it-IT" sz="3200" b="1" dirty="0" smtClean="0"/>
              <a:t>,</a:t>
            </a:r>
            <a:r>
              <a:rPr lang="it-IT" sz="3200" dirty="0" smtClean="0"/>
              <a:t> </a:t>
            </a:r>
            <a:r>
              <a:rPr lang="it-IT" sz="3200" dirty="0"/>
              <a:t>nel caso in cui </a:t>
            </a:r>
            <a:r>
              <a:rPr lang="it-IT" sz="3200" dirty="0" smtClean="0"/>
              <a:t>i </a:t>
            </a:r>
            <a:r>
              <a:rPr lang="it-IT" sz="3200" dirty="0">
                <a:solidFill>
                  <a:srgbClr val="FF0000"/>
                </a:solidFill>
              </a:rPr>
              <a:t>redditi derivino da </a:t>
            </a:r>
            <a:r>
              <a:rPr lang="it-IT" sz="3200" b="1" dirty="0">
                <a:solidFill>
                  <a:srgbClr val="FF0000"/>
                </a:solidFill>
              </a:rPr>
              <a:t>operazioni infragruppo </a:t>
            </a:r>
            <a:endParaRPr lang="it-IT" sz="3200" b="1" dirty="0" smtClean="0">
              <a:solidFill>
                <a:srgbClr val="FF0000"/>
              </a:solidFill>
            </a:endParaRPr>
          </a:p>
          <a:p>
            <a:pPr marL="0" indent="0" algn="just" eaLnBrk="0" fontAlgn="base" hangingPunct="0">
              <a:buNone/>
            </a:pPr>
            <a:endParaRPr lang="it-IT" sz="3200" b="1" dirty="0">
              <a:solidFill>
                <a:srgbClr val="FF0000"/>
              </a:solidFill>
            </a:endParaRPr>
          </a:p>
          <a:p>
            <a:pPr marL="0" indent="0" algn="just" eaLnBrk="0" fontAlgn="base" hangingPunct="0">
              <a:buNone/>
            </a:pPr>
            <a:r>
              <a:rPr lang="it-IT" sz="3200" dirty="0" smtClean="0"/>
              <a:t>(«</a:t>
            </a:r>
            <a:r>
              <a:rPr lang="it-IT" sz="3200" i="1" dirty="0"/>
              <a:t>siano realizzati nell’ambito di operazioni </a:t>
            </a:r>
            <a:r>
              <a:rPr lang="it-IT" sz="3200" i="1" dirty="0" smtClean="0"/>
              <a:t>intercorse </a:t>
            </a:r>
            <a:r>
              <a:rPr lang="it-IT" sz="3200" i="1" dirty="0"/>
              <a:t>con società che direttamente o indirettamente controllano l’impresa, ne sono controllate o </a:t>
            </a:r>
            <a:r>
              <a:rPr lang="it-IT" sz="3200" i="1" dirty="0" smtClean="0"/>
              <a:t>sono controllate </a:t>
            </a:r>
            <a:r>
              <a:rPr lang="it-IT" sz="3200" i="1" dirty="0"/>
              <a:t>dalla stessa società che controlla l’impresa</a:t>
            </a:r>
            <a:r>
              <a:rPr lang="it-IT" sz="3200" dirty="0"/>
              <a:t>»)</a:t>
            </a:r>
          </a:p>
          <a:p>
            <a:pPr marL="0" indent="0" algn="just">
              <a:buNone/>
            </a:pPr>
            <a:endParaRPr lang="it-IT" dirty="0"/>
          </a:p>
          <a:p>
            <a:pPr marL="0" indent="0">
              <a:buNone/>
            </a:pPr>
            <a:endParaRPr lang="it-IT" dirty="0"/>
          </a:p>
        </p:txBody>
      </p:sp>
      <p:sp>
        <p:nvSpPr>
          <p:cNvPr id="4" name="Segnaposto piè di pagina 3"/>
          <p:cNvSpPr>
            <a:spLocks noGrp="1"/>
          </p:cNvSpPr>
          <p:nvPr>
            <p:ph type="ftr" sz="quarter" idx="11"/>
          </p:nvPr>
        </p:nvSpPr>
        <p:spPr/>
        <p:txBody>
          <a:bodyPr/>
          <a:lstStyle/>
          <a:p>
            <a:endParaRPr lang="it-IT" dirty="0"/>
          </a:p>
        </p:txBody>
      </p:sp>
      <p:sp>
        <p:nvSpPr>
          <p:cNvPr id="5" name="Segnaposto numero diapositiva 4"/>
          <p:cNvSpPr>
            <a:spLocks noGrp="1"/>
          </p:cNvSpPr>
          <p:nvPr>
            <p:ph type="sldNum" sz="quarter" idx="12"/>
          </p:nvPr>
        </p:nvSpPr>
        <p:spPr/>
        <p:txBody>
          <a:bodyPr/>
          <a:lstStyle/>
          <a:p>
            <a:fld id="{E7A41E1B-4F70-4964-A407-84C68BE8251C}" type="slidenum">
              <a:rPr lang="it-IT" smtClean="0"/>
              <a:t>22</a:t>
            </a:fld>
            <a:endParaRPr lang="it-IT"/>
          </a:p>
        </p:txBody>
      </p:sp>
    </p:spTree>
    <p:extLst>
      <p:ext uri="{BB962C8B-B14F-4D97-AF65-F5344CB8AC3E}">
        <p14:creationId xmlns:p14="http://schemas.microsoft.com/office/powerpoint/2010/main" val="200082112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dirty="0">
                <a:solidFill>
                  <a:srgbClr val="002060"/>
                </a:solidFill>
              </a:rPr>
              <a:t>L’opzione </a:t>
            </a:r>
            <a:r>
              <a:rPr lang="it-IT" dirty="0" smtClean="0">
                <a:solidFill>
                  <a:srgbClr val="002060"/>
                </a:solidFill>
              </a:rPr>
              <a:t>è </a:t>
            </a:r>
            <a:r>
              <a:rPr lang="it-IT" dirty="0">
                <a:solidFill>
                  <a:srgbClr val="002060"/>
                </a:solidFill>
              </a:rPr>
              <a:t>consentita</a:t>
            </a:r>
          </a:p>
        </p:txBody>
      </p:sp>
      <p:sp>
        <p:nvSpPr>
          <p:cNvPr id="3" name="Segnaposto contenuto 2"/>
          <p:cNvSpPr>
            <a:spLocks noGrp="1"/>
          </p:cNvSpPr>
          <p:nvPr>
            <p:ph idx="1"/>
          </p:nvPr>
        </p:nvSpPr>
        <p:spPr>
          <a:xfrm>
            <a:off x="457200" y="1340768"/>
            <a:ext cx="8229600" cy="4680520"/>
          </a:xfrm>
        </p:spPr>
        <p:txBody>
          <a:bodyPr>
            <a:noAutofit/>
          </a:bodyPr>
          <a:lstStyle/>
          <a:p>
            <a:pPr marL="0" indent="0" algn="just" eaLnBrk="0" fontAlgn="base" hangingPunct="0">
              <a:buNone/>
            </a:pPr>
            <a:r>
              <a:rPr lang="it-IT" sz="2800" dirty="0" err="1" smtClean="0"/>
              <a:t>Purche</a:t>
            </a:r>
            <a:r>
              <a:rPr lang="it-IT" sz="2800" dirty="0" smtClean="0"/>
              <a:t> </a:t>
            </a:r>
            <a:r>
              <a:rPr lang="it-IT" sz="2800" b="1" dirty="0" smtClean="0"/>
              <a:t>l’impresa aderente </a:t>
            </a:r>
            <a:r>
              <a:rPr lang="it-IT" sz="2800" b="1" dirty="0"/>
              <a:t>svolga attività di ricerca e sviluppo</a:t>
            </a:r>
            <a:r>
              <a:rPr lang="it-IT" sz="2800" dirty="0"/>
              <a:t>, </a:t>
            </a:r>
            <a:r>
              <a:rPr lang="it-IT" sz="2800" dirty="0" smtClean="0"/>
              <a:t>finalizzata </a:t>
            </a:r>
            <a:r>
              <a:rPr lang="it-IT" sz="2800" dirty="0"/>
              <a:t>alla produzione </a:t>
            </a:r>
            <a:r>
              <a:rPr lang="it-IT" sz="2800" dirty="0" smtClean="0"/>
              <a:t>dei beni </a:t>
            </a:r>
            <a:r>
              <a:rPr lang="it-IT" sz="2800" dirty="0"/>
              <a:t>immateriali agevolabili:</a:t>
            </a:r>
          </a:p>
          <a:p>
            <a:pPr marL="514350" indent="-514350" algn="just" eaLnBrk="0" fontAlgn="base" hangingPunct="0">
              <a:buFont typeface="+mj-lt"/>
              <a:buAutoNum type="alphaUcPeriod"/>
            </a:pPr>
            <a:r>
              <a:rPr lang="it-IT" sz="2800" dirty="0"/>
              <a:t>direttamente</a:t>
            </a:r>
            <a:r>
              <a:rPr lang="it-IT" sz="2800" dirty="0">
                <a:solidFill>
                  <a:srgbClr val="FF0000"/>
                </a:solidFill>
              </a:rPr>
              <a:t>, </a:t>
            </a:r>
            <a:r>
              <a:rPr lang="it-IT" sz="2800" b="1" dirty="0">
                <a:solidFill>
                  <a:srgbClr val="FF0000"/>
                </a:solidFill>
              </a:rPr>
              <a:t>in </a:t>
            </a:r>
            <a:r>
              <a:rPr lang="it-IT" sz="2800" b="1" dirty="0" smtClean="0">
                <a:solidFill>
                  <a:srgbClr val="FF0000"/>
                </a:solidFill>
              </a:rPr>
              <a:t>proprio</a:t>
            </a:r>
            <a:r>
              <a:rPr lang="it-IT" sz="2800" dirty="0" smtClean="0">
                <a:solidFill>
                  <a:srgbClr val="FF0000"/>
                </a:solidFill>
              </a:rPr>
              <a:t>;</a:t>
            </a:r>
          </a:p>
          <a:p>
            <a:pPr marL="514350" indent="-514350" algn="just" eaLnBrk="0" fontAlgn="base" hangingPunct="0">
              <a:buFont typeface="+mj-lt"/>
              <a:buAutoNum type="alphaUcPeriod"/>
            </a:pPr>
            <a:r>
              <a:rPr lang="it-IT" sz="2800" dirty="0" smtClean="0">
                <a:solidFill>
                  <a:srgbClr val="FF0000"/>
                </a:solidFill>
              </a:rPr>
              <a:t>mediante </a:t>
            </a:r>
            <a:r>
              <a:rPr lang="it-IT" sz="2800" b="1" dirty="0">
                <a:solidFill>
                  <a:srgbClr val="FF0000"/>
                </a:solidFill>
              </a:rPr>
              <a:t>contratti di ricerca </a:t>
            </a:r>
            <a:r>
              <a:rPr lang="it-IT" sz="2800" dirty="0">
                <a:solidFill>
                  <a:srgbClr val="FF0000"/>
                </a:solidFill>
              </a:rPr>
              <a:t>stipulati con </a:t>
            </a:r>
            <a:r>
              <a:rPr lang="it-IT" sz="2800" b="1" dirty="0"/>
              <a:t>Università </a:t>
            </a:r>
            <a:r>
              <a:rPr lang="it-IT" sz="2800" dirty="0"/>
              <a:t>e </a:t>
            </a:r>
            <a:r>
              <a:rPr lang="it-IT" sz="2800" b="1" dirty="0"/>
              <a:t>centri di </a:t>
            </a:r>
            <a:r>
              <a:rPr lang="it-IT" sz="2800" b="1" dirty="0" smtClean="0"/>
              <a:t>ricerca</a:t>
            </a:r>
            <a:r>
              <a:rPr lang="it-IT" sz="2800" dirty="0" smtClean="0">
                <a:solidFill>
                  <a:srgbClr val="FF0000"/>
                </a:solidFill>
              </a:rPr>
              <a:t>;</a:t>
            </a:r>
          </a:p>
          <a:p>
            <a:pPr marL="514350" indent="-514350" algn="just" eaLnBrk="0" fontAlgn="base" hangingPunct="0">
              <a:buFont typeface="+mj-lt"/>
              <a:buAutoNum type="alphaUcPeriod"/>
            </a:pPr>
            <a:r>
              <a:rPr lang="it-IT" sz="2800" dirty="0" smtClean="0">
                <a:solidFill>
                  <a:srgbClr val="FF0000"/>
                </a:solidFill>
              </a:rPr>
              <a:t>mediante </a:t>
            </a:r>
            <a:r>
              <a:rPr lang="it-IT" sz="2800" b="1" dirty="0">
                <a:solidFill>
                  <a:srgbClr val="FF0000"/>
                </a:solidFill>
              </a:rPr>
              <a:t>contratti di ricerca </a:t>
            </a:r>
            <a:r>
              <a:rPr lang="it-IT" sz="2800" dirty="0">
                <a:solidFill>
                  <a:srgbClr val="FF0000"/>
                </a:solidFill>
              </a:rPr>
              <a:t>stipulati con </a:t>
            </a:r>
            <a:r>
              <a:rPr lang="it-IT" sz="2800" b="1" dirty="0"/>
              <a:t>soggetti diversi </a:t>
            </a:r>
            <a:r>
              <a:rPr lang="it-IT" sz="2800" dirty="0"/>
              <a:t>da quelli di cui </a:t>
            </a:r>
            <a:r>
              <a:rPr lang="it-IT" sz="2800" dirty="0" smtClean="0"/>
              <a:t>al punto </a:t>
            </a:r>
            <a:r>
              <a:rPr lang="it-IT" sz="2800" dirty="0"/>
              <a:t>b, purché non facenti parte del medesimo gruppo.</a:t>
            </a:r>
          </a:p>
          <a:p>
            <a:pPr marL="0" indent="0" algn="just">
              <a:buNone/>
            </a:pPr>
            <a:endParaRPr lang="it-IT" sz="2800" dirty="0"/>
          </a:p>
        </p:txBody>
      </p:sp>
      <p:sp>
        <p:nvSpPr>
          <p:cNvPr id="4" name="Segnaposto piè di pagina 3"/>
          <p:cNvSpPr>
            <a:spLocks noGrp="1"/>
          </p:cNvSpPr>
          <p:nvPr>
            <p:ph type="ftr" sz="quarter" idx="11"/>
          </p:nvPr>
        </p:nvSpPr>
        <p:spPr/>
        <p:txBody>
          <a:bodyPr/>
          <a:lstStyle/>
          <a:p>
            <a:endParaRPr lang="it-IT" dirty="0"/>
          </a:p>
        </p:txBody>
      </p:sp>
      <p:sp>
        <p:nvSpPr>
          <p:cNvPr id="5" name="Segnaposto numero diapositiva 4"/>
          <p:cNvSpPr>
            <a:spLocks noGrp="1"/>
          </p:cNvSpPr>
          <p:nvPr>
            <p:ph type="sldNum" sz="quarter" idx="12"/>
          </p:nvPr>
        </p:nvSpPr>
        <p:spPr/>
        <p:txBody>
          <a:bodyPr/>
          <a:lstStyle/>
          <a:p>
            <a:fld id="{E7A41E1B-4F70-4964-A407-84C68BE8251C}" type="slidenum">
              <a:rPr lang="it-IT" smtClean="0"/>
              <a:t>23</a:t>
            </a:fld>
            <a:endParaRPr lang="it-IT"/>
          </a:p>
        </p:txBody>
      </p:sp>
    </p:spTree>
    <p:extLst>
      <p:ext uri="{BB962C8B-B14F-4D97-AF65-F5344CB8AC3E}">
        <p14:creationId xmlns:p14="http://schemas.microsoft.com/office/powerpoint/2010/main" val="190459642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a:bodyPr>
          <a:lstStyle/>
          <a:p>
            <a:pPr marL="0" indent="0" algn="just" eaLnBrk="0" fontAlgn="base" hangingPunct="0">
              <a:buNone/>
            </a:pPr>
            <a:r>
              <a:rPr lang="it-IT" sz="2800" dirty="0"/>
              <a:t>Per effetto delle modifiche introdotte dal D.L. “</a:t>
            </a:r>
            <a:r>
              <a:rPr lang="it-IT" sz="2800" dirty="0" err="1"/>
              <a:t>investment</a:t>
            </a:r>
            <a:r>
              <a:rPr lang="it-IT" sz="2800" dirty="0"/>
              <a:t> compact” </a:t>
            </a:r>
            <a:r>
              <a:rPr lang="it-IT" sz="2800" dirty="0">
                <a:solidFill>
                  <a:srgbClr val="FF0000"/>
                </a:solidFill>
              </a:rPr>
              <a:t>risultano</a:t>
            </a:r>
            <a:r>
              <a:rPr lang="it-IT" sz="2800" dirty="0" smtClean="0">
                <a:solidFill>
                  <a:srgbClr val="FF0000"/>
                </a:solidFill>
              </a:rPr>
              <a:t>, espressamente </a:t>
            </a:r>
            <a:r>
              <a:rPr lang="it-IT" sz="2800" dirty="0">
                <a:solidFill>
                  <a:srgbClr val="FF0000"/>
                </a:solidFill>
              </a:rPr>
              <a:t>ammessi:</a:t>
            </a:r>
          </a:p>
          <a:p>
            <a:pPr lvl="0" algn="just" eaLnBrk="0" fontAlgn="base" hangingPunct="0"/>
            <a:r>
              <a:rPr lang="it-IT" sz="2800" b="1" dirty="0"/>
              <a:t>lo svolgimento totalmente esternalizzato </a:t>
            </a:r>
            <a:r>
              <a:rPr lang="it-IT" sz="2800" b="1" dirty="0">
                <a:solidFill>
                  <a:srgbClr val="FF0000"/>
                </a:solidFill>
              </a:rPr>
              <a:t>delle attività di ricerca e sviluppo</a:t>
            </a:r>
            <a:r>
              <a:rPr lang="it-IT" sz="2800" b="1" dirty="0" smtClean="0">
                <a:solidFill>
                  <a:srgbClr val="FF0000"/>
                </a:solidFill>
              </a:rPr>
              <a:t>, mediante </a:t>
            </a:r>
            <a:r>
              <a:rPr lang="it-IT" sz="2800" b="1" dirty="0">
                <a:solidFill>
                  <a:srgbClr val="FF0000"/>
                </a:solidFill>
              </a:rPr>
              <a:t>affidamento in </a:t>
            </a:r>
            <a:r>
              <a:rPr lang="it-IT" sz="2800" b="1" i="1" dirty="0">
                <a:solidFill>
                  <a:srgbClr val="FF0000"/>
                </a:solidFill>
              </a:rPr>
              <a:t>outsourcing </a:t>
            </a:r>
            <a:r>
              <a:rPr lang="it-IT" sz="2800" b="1" dirty="0">
                <a:solidFill>
                  <a:srgbClr val="FF0000"/>
                </a:solidFill>
              </a:rPr>
              <a:t>a soggetti terzi</a:t>
            </a:r>
            <a:r>
              <a:rPr lang="it-IT" sz="2800" dirty="0">
                <a:solidFill>
                  <a:srgbClr val="FF0000"/>
                </a:solidFill>
              </a:rPr>
              <a:t>;</a:t>
            </a:r>
          </a:p>
          <a:p>
            <a:pPr lvl="0" algn="just" eaLnBrk="0" fontAlgn="base" hangingPunct="0"/>
            <a:r>
              <a:rPr lang="it-IT" sz="2800" b="1" dirty="0">
                <a:solidFill>
                  <a:srgbClr val="FF0000"/>
                </a:solidFill>
              </a:rPr>
              <a:t>la possibilità di </a:t>
            </a:r>
            <a:r>
              <a:rPr lang="it-IT" sz="2800" b="1" dirty="0"/>
              <a:t>acquisire da terze economie i beni immateriali </a:t>
            </a:r>
            <a:r>
              <a:rPr lang="it-IT" sz="2800" b="1" dirty="0">
                <a:solidFill>
                  <a:srgbClr val="FF0000"/>
                </a:solidFill>
              </a:rPr>
              <a:t>eleggibili </a:t>
            </a:r>
            <a:r>
              <a:rPr lang="it-IT" sz="2800" b="1" dirty="0" smtClean="0">
                <a:solidFill>
                  <a:srgbClr val="FF0000"/>
                </a:solidFill>
              </a:rPr>
              <a:t>per l’agevolazione</a:t>
            </a:r>
            <a:r>
              <a:rPr lang="it-IT" sz="2800" dirty="0">
                <a:solidFill>
                  <a:srgbClr val="FF0000"/>
                </a:solidFill>
              </a:rPr>
              <a:t>.</a:t>
            </a:r>
          </a:p>
          <a:p>
            <a:pPr marL="0" indent="0">
              <a:buNone/>
            </a:pPr>
            <a:endParaRPr lang="it-IT" sz="2800" dirty="0">
              <a:solidFill>
                <a:srgbClr val="FF0000"/>
              </a:solidFill>
            </a:endParaRPr>
          </a:p>
        </p:txBody>
      </p:sp>
      <p:sp>
        <p:nvSpPr>
          <p:cNvPr id="4" name="Segnaposto piè di pagina 3"/>
          <p:cNvSpPr>
            <a:spLocks noGrp="1"/>
          </p:cNvSpPr>
          <p:nvPr>
            <p:ph type="ftr" sz="quarter" idx="11"/>
          </p:nvPr>
        </p:nvSpPr>
        <p:spPr/>
        <p:txBody>
          <a:bodyPr/>
          <a:lstStyle/>
          <a:p>
            <a:endParaRPr lang="it-IT" dirty="0"/>
          </a:p>
        </p:txBody>
      </p:sp>
      <p:sp>
        <p:nvSpPr>
          <p:cNvPr id="5" name="Segnaposto numero diapositiva 4"/>
          <p:cNvSpPr>
            <a:spLocks noGrp="1"/>
          </p:cNvSpPr>
          <p:nvPr>
            <p:ph type="sldNum" sz="quarter" idx="12"/>
          </p:nvPr>
        </p:nvSpPr>
        <p:spPr/>
        <p:txBody>
          <a:bodyPr/>
          <a:lstStyle/>
          <a:p>
            <a:fld id="{E7A41E1B-4F70-4964-A407-84C68BE8251C}" type="slidenum">
              <a:rPr lang="it-IT" smtClean="0"/>
              <a:t>24</a:t>
            </a:fld>
            <a:endParaRPr lang="it-IT"/>
          </a:p>
        </p:txBody>
      </p:sp>
    </p:spTree>
    <p:extLst>
      <p:ext uri="{BB962C8B-B14F-4D97-AF65-F5344CB8AC3E}">
        <p14:creationId xmlns:p14="http://schemas.microsoft.com/office/powerpoint/2010/main" val="375236587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pPr algn="just"/>
            <a:r>
              <a:rPr lang="it-IT" sz="2700" dirty="0" smtClean="0"/>
              <a:t/>
            </a:r>
            <a:br>
              <a:rPr lang="it-IT" sz="2700" dirty="0" smtClean="0"/>
            </a:br>
            <a:r>
              <a:rPr lang="it-IT" sz="2700" dirty="0" smtClean="0"/>
              <a:t>La </a:t>
            </a:r>
            <a:r>
              <a:rPr lang="it-IT" sz="2700" b="1" dirty="0"/>
              <a:t>quota di reddito che può effettivamente formare oggetto di agevolazione </a:t>
            </a:r>
            <a:r>
              <a:rPr lang="it-IT" sz="2700" dirty="0"/>
              <a:t>è determinata in base al rapporto tra:</a:t>
            </a:r>
            <a:r>
              <a:rPr lang="it-IT" dirty="0"/>
              <a:t/>
            </a:r>
            <a:br>
              <a:rPr lang="it-IT" dirty="0"/>
            </a:br>
            <a:endParaRPr lang="it-IT" dirty="0"/>
          </a:p>
        </p:txBody>
      </p:sp>
      <p:sp>
        <p:nvSpPr>
          <p:cNvPr id="3" name="Segnaposto contenuto 2"/>
          <p:cNvSpPr>
            <a:spLocks noGrp="1"/>
          </p:cNvSpPr>
          <p:nvPr>
            <p:ph idx="1"/>
          </p:nvPr>
        </p:nvSpPr>
        <p:spPr>
          <a:xfrm>
            <a:off x="457200" y="1600200"/>
            <a:ext cx="8229600" cy="4565104"/>
          </a:xfrm>
        </p:spPr>
        <p:txBody>
          <a:bodyPr>
            <a:normAutofit/>
          </a:bodyPr>
          <a:lstStyle/>
          <a:p>
            <a:pPr marL="457200" lvl="0" indent="-457200" algn="just" eaLnBrk="0" fontAlgn="base" hangingPunct="0">
              <a:buFont typeface="+mj-lt"/>
              <a:buAutoNum type="arabicPeriod"/>
            </a:pPr>
            <a:r>
              <a:rPr lang="it-IT" dirty="0" smtClean="0">
                <a:solidFill>
                  <a:srgbClr val="FF0000"/>
                </a:solidFill>
              </a:rPr>
              <a:t>al</a:t>
            </a:r>
            <a:r>
              <a:rPr lang="it-IT" b="1" dirty="0" smtClean="0">
                <a:solidFill>
                  <a:srgbClr val="FF0000"/>
                </a:solidFill>
              </a:rPr>
              <a:t> </a:t>
            </a:r>
            <a:r>
              <a:rPr lang="it-IT" b="1" dirty="0">
                <a:solidFill>
                  <a:srgbClr val="FF0000"/>
                </a:solidFill>
              </a:rPr>
              <a:t>numeratore</a:t>
            </a:r>
            <a:r>
              <a:rPr lang="it-IT" dirty="0"/>
              <a:t>, (I) la totalità delle </a:t>
            </a:r>
            <a:r>
              <a:rPr lang="it-IT" b="1" dirty="0"/>
              <a:t>spese di ricerca </a:t>
            </a:r>
            <a:r>
              <a:rPr lang="it-IT" dirty="0"/>
              <a:t>e sviluppo, rilevanti ai fini fiscali</a:t>
            </a:r>
            <a:r>
              <a:rPr lang="it-IT" dirty="0" smtClean="0"/>
              <a:t>, </a:t>
            </a:r>
            <a:r>
              <a:rPr lang="it-IT" b="1" dirty="0" smtClean="0"/>
              <a:t>sostenute </a:t>
            </a:r>
            <a:r>
              <a:rPr lang="it-IT" b="1" dirty="0"/>
              <a:t>in proprio </a:t>
            </a:r>
            <a:r>
              <a:rPr lang="it-IT" dirty="0"/>
              <a:t>e (II) </a:t>
            </a:r>
            <a:r>
              <a:rPr lang="it-IT" b="1" dirty="0"/>
              <a:t>commissionate a terzi</a:t>
            </a:r>
            <a:r>
              <a:rPr lang="it-IT" dirty="0"/>
              <a:t>, per il mantenimento, l’accrescimento </a:t>
            </a:r>
            <a:r>
              <a:rPr lang="it-IT" dirty="0" smtClean="0"/>
              <a:t>e lo </a:t>
            </a:r>
            <a:r>
              <a:rPr lang="it-IT" dirty="0"/>
              <a:t>sviluppo del bene immateriale, </a:t>
            </a:r>
            <a:r>
              <a:rPr lang="it-IT" b="1" dirty="0"/>
              <a:t>incrementate</a:t>
            </a:r>
            <a:r>
              <a:rPr lang="it-IT" dirty="0"/>
              <a:t> (III) </a:t>
            </a:r>
            <a:r>
              <a:rPr lang="it-IT" b="1" dirty="0"/>
              <a:t>delle eventuali spese</a:t>
            </a:r>
            <a:r>
              <a:rPr lang="it-IT" dirty="0"/>
              <a:t>, rilevanti ai </a:t>
            </a:r>
            <a:r>
              <a:rPr lang="it-IT" dirty="0" smtClean="0"/>
              <a:t>fini fiscali</a:t>
            </a:r>
            <a:r>
              <a:rPr lang="it-IT" dirty="0"/>
              <a:t>, sostenute </a:t>
            </a:r>
            <a:r>
              <a:rPr lang="it-IT" b="1" dirty="0"/>
              <a:t>per l’acquisizione dei beni immateriali o per contratti stipulati </a:t>
            </a:r>
            <a:r>
              <a:rPr lang="it-IT" b="1" dirty="0" smtClean="0"/>
              <a:t>con società </a:t>
            </a:r>
            <a:r>
              <a:rPr lang="it-IT" b="1" dirty="0"/>
              <a:t>del gruppo</a:t>
            </a:r>
            <a:r>
              <a:rPr lang="it-IT" dirty="0"/>
              <a:t>, </a:t>
            </a:r>
            <a:r>
              <a:rPr lang="it-IT" u="sng" dirty="0"/>
              <a:t>fino ad un massimo del 30%</a:t>
            </a:r>
            <a:r>
              <a:rPr lang="it-IT" dirty="0"/>
              <a:t> delle spese relative a ricerca compiuta </a:t>
            </a:r>
            <a:r>
              <a:rPr lang="it-IT" dirty="0" smtClean="0"/>
              <a:t>in proprio </a:t>
            </a:r>
            <a:r>
              <a:rPr lang="it-IT" dirty="0"/>
              <a:t>o commissionata a </a:t>
            </a:r>
            <a:r>
              <a:rPr lang="it-IT" dirty="0" smtClean="0"/>
              <a:t>terzi;</a:t>
            </a:r>
          </a:p>
          <a:p>
            <a:pPr marL="457200" lvl="0" indent="-457200" algn="just" eaLnBrk="0" fontAlgn="base" hangingPunct="0">
              <a:buFont typeface="+mj-lt"/>
              <a:buAutoNum type="arabicPeriod"/>
            </a:pPr>
            <a:r>
              <a:rPr lang="it-IT" dirty="0" smtClean="0">
                <a:solidFill>
                  <a:srgbClr val="FF0000"/>
                </a:solidFill>
              </a:rPr>
              <a:t>al </a:t>
            </a:r>
            <a:r>
              <a:rPr lang="it-IT" b="1" dirty="0">
                <a:solidFill>
                  <a:srgbClr val="FF0000"/>
                </a:solidFill>
              </a:rPr>
              <a:t>denominatore</a:t>
            </a:r>
            <a:r>
              <a:rPr lang="it-IT" dirty="0"/>
              <a:t>, la totalità delle spese, rilevanti ai fini fiscali, sostenute in relazione </a:t>
            </a:r>
            <a:r>
              <a:rPr lang="it-IT" dirty="0" smtClean="0"/>
              <a:t>allo stesso </a:t>
            </a:r>
            <a:r>
              <a:rPr lang="it-IT" dirty="0"/>
              <a:t>bene.</a:t>
            </a:r>
          </a:p>
          <a:p>
            <a:endParaRPr lang="it-IT" dirty="0"/>
          </a:p>
        </p:txBody>
      </p:sp>
      <p:sp>
        <p:nvSpPr>
          <p:cNvPr id="4" name="Segnaposto piè di pagina 3"/>
          <p:cNvSpPr>
            <a:spLocks noGrp="1"/>
          </p:cNvSpPr>
          <p:nvPr>
            <p:ph type="ftr" sz="quarter" idx="11"/>
          </p:nvPr>
        </p:nvSpPr>
        <p:spPr/>
        <p:txBody>
          <a:bodyPr/>
          <a:lstStyle/>
          <a:p>
            <a:r>
              <a:rPr lang="it-IT" smtClean="0"/>
              <a:t>FABRIZIO DOMINICI</a:t>
            </a:r>
            <a:endParaRPr lang="it-IT"/>
          </a:p>
        </p:txBody>
      </p:sp>
      <p:sp>
        <p:nvSpPr>
          <p:cNvPr id="5" name="Segnaposto numero diapositiva 4"/>
          <p:cNvSpPr>
            <a:spLocks noGrp="1"/>
          </p:cNvSpPr>
          <p:nvPr>
            <p:ph type="sldNum" sz="quarter" idx="12"/>
          </p:nvPr>
        </p:nvSpPr>
        <p:spPr/>
        <p:txBody>
          <a:bodyPr/>
          <a:lstStyle/>
          <a:p>
            <a:fld id="{E7A41E1B-4F70-4964-A407-84C68BE8251C}" type="slidenum">
              <a:rPr lang="it-IT" smtClean="0"/>
              <a:t>25</a:t>
            </a:fld>
            <a:endParaRPr lang="it-IT"/>
          </a:p>
        </p:txBody>
      </p:sp>
    </p:spTree>
    <p:extLst>
      <p:ext uri="{BB962C8B-B14F-4D97-AF65-F5344CB8AC3E}">
        <p14:creationId xmlns:p14="http://schemas.microsoft.com/office/powerpoint/2010/main" val="257449735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1052736"/>
            <a:ext cx="8229600" cy="5112568"/>
          </a:xfrm>
        </p:spPr>
        <p:txBody>
          <a:bodyPr>
            <a:normAutofit/>
          </a:bodyPr>
          <a:lstStyle/>
          <a:p>
            <a:pPr marL="0" indent="0" algn="just" eaLnBrk="0" fontAlgn="base" hangingPunct="0">
              <a:buNone/>
            </a:pPr>
            <a:r>
              <a:rPr lang="it-IT" dirty="0"/>
              <a:t>L’applicazione del coefficiente</a:t>
            </a:r>
            <a:r>
              <a:rPr lang="it-IT" dirty="0" smtClean="0"/>
              <a:t>:</a:t>
            </a:r>
          </a:p>
          <a:p>
            <a:pPr marL="0" indent="0" algn="just" eaLnBrk="0" fontAlgn="base" hangingPunct="0">
              <a:buNone/>
            </a:pPr>
            <a:endParaRPr lang="it-IT" dirty="0"/>
          </a:p>
          <a:p>
            <a:pPr marL="639763" lvl="0" indent="-457200" algn="just" eaLnBrk="0" fontAlgn="base" hangingPunct="0">
              <a:buFont typeface="+mj-lt"/>
              <a:buAutoNum type="arabicPeriod"/>
            </a:pPr>
            <a:r>
              <a:rPr lang="it-IT" b="1" dirty="0" smtClean="0"/>
              <a:t>è </a:t>
            </a:r>
            <a:r>
              <a:rPr lang="it-IT" b="1" dirty="0"/>
              <a:t>funzionale alla “</a:t>
            </a:r>
            <a:r>
              <a:rPr lang="it-IT" b="1" i="1" dirty="0"/>
              <a:t>volontà di collegare l’agevolazione </a:t>
            </a:r>
            <a:r>
              <a:rPr lang="it-IT" b="1" i="1" dirty="0" smtClean="0"/>
              <a:t>  al </a:t>
            </a:r>
            <a:r>
              <a:rPr lang="it-IT" b="1" i="1" dirty="0"/>
              <a:t>sostenimento di tali spese</a:t>
            </a:r>
            <a:r>
              <a:rPr lang="it-IT" i="1" dirty="0"/>
              <a:t> </a:t>
            </a:r>
            <a:r>
              <a:rPr lang="it-IT" dirty="0"/>
              <a:t>[</a:t>
            </a:r>
            <a:r>
              <a:rPr lang="it-IT" dirty="0" smtClean="0"/>
              <a:t>di R &amp; S</a:t>
            </a:r>
            <a:r>
              <a:rPr lang="it-IT" dirty="0"/>
              <a:t>] </a:t>
            </a:r>
            <a:r>
              <a:rPr lang="it-IT" i="1" dirty="0"/>
              <a:t>e, quindi, allo svolgimento di un’effettiva attività economica in Italia</a:t>
            </a:r>
            <a:r>
              <a:rPr lang="it-IT" dirty="0" smtClean="0"/>
              <a:t>”.</a:t>
            </a:r>
          </a:p>
          <a:p>
            <a:pPr marL="639763" lvl="0" indent="-457200" algn="just" eaLnBrk="0" fontAlgn="base" hangingPunct="0">
              <a:buFont typeface="+mj-lt"/>
              <a:buAutoNum type="arabicPeriod"/>
            </a:pPr>
            <a:r>
              <a:rPr lang="it-IT" b="1" dirty="0" smtClean="0"/>
              <a:t>determina </a:t>
            </a:r>
            <a:r>
              <a:rPr lang="it-IT" b="1" dirty="0"/>
              <a:t>che il beneficio operi in misura piena </a:t>
            </a:r>
            <a:r>
              <a:rPr lang="it-IT" dirty="0"/>
              <a:t>(detassazione effettiva del 50% </a:t>
            </a:r>
            <a:r>
              <a:rPr lang="it-IT" dirty="0" smtClean="0"/>
              <a:t>del reddito</a:t>
            </a:r>
            <a:r>
              <a:rPr lang="it-IT" dirty="0"/>
              <a:t>) </a:t>
            </a:r>
            <a:r>
              <a:rPr lang="it-IT" b="1" dirty="0"/>
              <a:t>in relazione all’entità delle spese con riconoscimento parziale</a:t>
            </a:r>
            <a:r>
              <a:rPr lang="it-IT" dirty="0"/>
              <a:t> (punto (III) di </a:t>
            </a:r>
            <a:r>
              <a:rPr lang="it-IT" dirty="0" smtClean="0"/>
              <a:t>cui sopra</a:t>
            </a:r>
            <a:r>
              <a:rPr lang="it-IT" dirty="0"/>
              <a:t>), ed in particolare solo se queste risultano in misura pari o inferiore al 30% </a:t>
            </a:r>
            <a:r>
              <a:rPr lang="it-IT" dirty="0" smtClean="0"/>
              <a:t>delle altre </a:t>
            </a:r>
            <a:r>
              <a:rPr lang="it-IT" dirty="0"/>
              <a:t>spese.</a:t>
            </a:r>
          </a:p>
          <a:p>
            <a:pPr marL="0" indent="0">
              <a:buNone/>
            </a:pPr>
            <a:endParaRPr lang="it-IT" dirty="0"/>
          </a:p>
        </p:txBody>
      </p:sp>
      <p:sp>
        <p:nvSpPr>
          <p:cNvPr id="4" name="Segnaposto piè di pagina 3"/>
          <p:cNvSpPr>
            <a:spLocks noGrp="1"/>
          </p:cNvSpPr>
          <p:nvPr>
            <p:ph type="ftr" sz="quarter" idx="11"/>
          </p:nvPr>
        </p:nvSpPr>
        <p:spPr/>
        <p:txBody>
          <a:bodyPr/>
          <a:lstStyle/>
          <a:p>
            <a:r>
              <a:rPr lang="it-IT" smtClean="0"/>
              <a:t>FABRIZIO DOMINICI</a:t>
            </a:r>
            <a:endParaRPr lang="it-IT"/>
          </a:p>
        </p:txBody>
      </p:sp>
      <p:sp>
        <p:nvSpPr>
          <p:cNvPr id="5" name="Segnaposto numero diapositiva 4"/>
          <p:cNvSpPr>
            <a:spLocks noGrp="1"/>
          </p:cNvSpPr>
          <p:nvPr>
            <p:ph type="sldNum" sz="quarter" idx="12"/>
          </p:nvPr>
        </p:nvSpPr>
        <p:spPr/>
        <p:txBody>
          <a:bodyPr/>
          <a:lstStyle/>
          <a:p>
            <a:fld id="{E7A41E1B-4F70-4964-A407-84C68BE8251C}" type="slidenum">
              <a:rPr lang="it-IT" smtClean="0"/>
              <a:t>26</a:t>
            </a:fld>
            <a:endParaRPr lang="it-IT"/>
          </a:p>
        </p:txBody>
      </p:sp>
    </p:spTree>
    <p:extLst>
      <p:ext uri="{BB962C8B-B14F-4D97-AF65-F5344CB8AC3E}">
        <p14:creationId xmlns:p14="http://schemas.microsoft.com/office/powerpoint/2010/main" val="378727195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pPr algn="ctr"/>
            <a:r>
              <a:rPr lang="it-IT" dirty="0" smtClean="0"/>
              <a:t/>
            </a:r>
            <a:br>
              <a:rPr lang="it-IT" dirty="0" smtClean="0"/>
            </a:br>
            <a:r>
              <a:rPr lang="it-IT" dirty="0" smtClean="0"/>
              <a:t>Procedimento </a:t>
            </a:r>
            <a:r>
              <a:rPr lang="it-IT" dirty="0"/>
              <a:t>di calcolo:</a:t>
            </a:r>
            <a:br>
              <a:rPr lang="it-IT" dirty="0"/>
            </a:br>
            <a:endParaRPr lang="it-IT" dirty="0"/>
          </a:p>
        </p:txBody>
      </p:sp>
      <p:sp>
        <p:nvSpPr>
          <p:cNvPr id="3" name="Segnaposto contenuto 2"/>
          <p:cNvSpPr>
            <a:spLocks noGrp="1"/>
          </p:cNvSpPr>
          <p:nvPr>
            <p:ph idx="1"/>
          </p:nvPr>
        </p:nvSpPr>
        <p:spPr/>
        <p:txBody>
          <a:bodyPr>
            <a:normAutofit fontScale="92500" lnSpcReduction="20000"/>
          </a:bodyPr>
          <a:lstStyle/>
          <a:p>
            <a:pPr marL="514350" lvl="0" indent="-514350" algn="just" eaLnBrk="0" fontAlgn="base" hangingPunct="0">
              <a:buFont typeface="+mj-lt"/>
              <a:buAutoNum type="arabicPeriod"/>
            </a:pPr>
            <a:r>
              <a:rPr lang="it-IT" sz="2800" dirty="0" smtClean="0">
                <a:solidFill>
                  <a:srgbClr val="FF0000"/>
                </a:solidFill>
              </a:rPr>
              <a:t>determinazione </a:t>
            </a:r>
            <a:r>
              <a:rPr lang="it-IT" sz="2800" dirty="0">
                <a:solidFill>
                  <a:srgbClr val="FF0000"/>
                </a:solidFill>
              </a:rPr>
              <a:t>del reddito (sulla base dei criteri fiscali) imputabile ai </a:t>
            </a:r>
            <a:r>
              <a:rPr lang="it-IT" sz="2800" dirty="0" smtClean="0">
                <a:solidFill>
                  <a:srgbClr val="FF0000"/>
                </a:solidFill>
              </a:rPr>
              <a:t>beni immateriali (RI)</a:t>
            </a:r>
          </a:p>
          <a:p>
            <a:pPr marL="514350" lvl="0" indent="-514350" algn="just" eaLnBrk="0" fontAlgn="base" hangingPunct="0">
              <a:buFont typeface="+mj-lt"/>
              <a:buAutoNum type="arabicPeriod"/>
            </a:pPr>
            <a:r>
              <a:rPr lang="it-IT" sz="2800" dirty="0" smtClean="0">
                <a:solidFill>
                  <a:srgbClr val="FF0000"/>
                </a:solidFill>
              </a:rPr>
              <a:t>determinazione </a:t>
            </a:r>
            <a:r>
              <a:rPr lang="it-IT" sz="2800" dirty="0">
                <a:solidFill>
                  <a:srgbClr val="FF0000"/>
                </a:solidFill>
              </a:rPr>
              <a:t>del coefficiente di agevolazione effettiva (C</a:t>
            </a:r>
            <a:r>
              <a:rPr lang="it-IT" sz="2800" dirty="0" smtClean="0">
                <a:solidFill>
                  <a:srgbClr val="FF0000"/>
                </a:solidFill>
              </a:rPr>
              <a:t>) </a:t>
            </a:r>
          </a:p>
          <a:p>
            <a:pPr marL="514350" lvl="0" indent="-514350" algn="just" eaLnBrk="0" fontAlgn="base" hangingPunct="0">
              <a:buFont typeface="+mj-lt"/>
              <a:buAutoNum type="arabicPeriod"/>
            </a:pPr>
            <a:r>
              <a:rPr lang="it-IT" sz="2800" dirty="0" smtClean="0">
                <a:solidFill>
                  <a:srgbClr val="FF0000"/>
                </a:solidFill>
              </a:rPr>
              <a:t>quantificazione </a:t>
            </a:r>
            <a:r>
              <a:rPr lang="it-IT" sz="2800" dirty="0">
                <a:solidFill>
                  <a:srgbClr val="FF0000"/>
                </a:solidFill>
              </a:rPr>
              <a:t>del reddito agevolabile mediante il prodotto RA = RI x </a:t>
            </a:r>
            <a:r>
              <a:rPr lang="it-IT" sz="2800" dirty="0" smtClean="0">
                <a:solidFill>
                  <a:srgbClr val="FF0000"/>
                </a:solidFill>
              </a:rPr>
              <a:t>C </a:t>
            </a:r>
          </a:p>
          <a:p>
            <a:pPr marL="514350" lvl="0" indent="-514350" algn="just" eaLnBrk="0" fontAlgn="base" hangingPunct="0">
              <a:buFont typeface="+mj-lt"/>
              <a:buAutoNum type="arabicPeriod"/>
            </a:pPr>
            <a:r>
              <a:rPr lang="it-IT" sz="2800" dirty="0" smtClean="0">
                <a:solidFill>
                  <a:srgbClr val="FF0000"/>
                </a:solidFill>
              </a:rPr>
              <a:t>variazione </a:t>
            </a:r>
            <a:r>
              <a:rPr lang="it-IT" sz="2800" dirty="0">
                <a:solidFill>
                  <a:srgbClr val="FF0000"/>
                </a:solidFill>
              </a:rPr>
              <a:t>in diminuzione nella misura del 50% (30% o 40%) di </a:t>
            </a:r>
            <a:r>
              <a:rPr lang="it-IT" sz="2800" dirty="0" smtClean="0">
                <a:solidFill>
                  <a:srgbClr val="FF0000"/>
                </a:solidFill>
              </a:rPr>
              <a:t>RA </a:t>
            </a:r>
            <a:endParaRPr lang="it-IT" sz="2800" dirty="0">
              <a:solidFill>
                <a:srgbClr val="FF0000"/>
              </a:solidFill>
            </a:endParaRPr>
          </a:p>
          <a:p>
            <a:pPr marL="0" indent="0" algn="just" eaLnBrk="0" fontAlgn="base" hangingPunct="0">
              <a:buNone/>
            </a:pPr>
            <a:endParaRPr lang="it-IT" dirty="0" smtClean="0"/>
          </a:p>
          <a:p>
            <a:pPr marL="0" indent="0" algn="just" eaLnBrk="0" fontAlgn="base" hangingPunct="0">
              <a:buNone/>
            </a:pPr>
            <a:r>
              <a:rPr lang="it-IT" dirty="0" smtClean="0"/>
              <a:t>Alcuni </a:t>
            </a:r>
            <a:r>
              <a:rPr lang="it-IT" dirty="0"/>
              <a:t>dubbi applicativi:</a:t>
            </a:r>
          </a:p>
          <a:p>
            <a:pPr marL="457200" lvl="0" indent="-457200" algn="just" eaLnBrk="0" fontAlgn="base" hangingPunct="0">
              <a:buFont typeface="+mj-lt"/>
              <a:buAutoNum type="arabicPeriod"/>
            </a:pPr>
            <a:r>
              <a:rPr lang="it-IT" i="1" dirty="0"/>
              <a:t>entità della variazione in diminuzione </a:t>
            </a:r>
            <a:r>
              <a:rPr lang="it-IT" b="1" i="1" dirty="0"/>
              <a:t>ai fini IRAP</a:t>
            </a:r>
            <a:r>
              <a:rPr lang="it-IT" i="1" dirty="0"/>
              <a:t>?</a:t>
            </a:r>
          </a:p>
          <a:p>
            <a:pPr marL="457200" lvl="0" indent="-457200" algn="just" eaLnBrk="0" fontAlgn="base" hangingPunct="0">
              <a:buFont typeface="+mj-lt"/>
              <a:buAutoNum type="arabicPeriod"/>
            </a:pPr>
            <a:r>
              <a:rPr lang="it-IT" i="1" dirty="0"/>
              <a:t>effetti in caso di </a:t>
            </a:r>
            <a:r>
              <a:rPr lang="it-IT" b="1" i="1" dirty="0"/>
              <a:t>reddito imponibile complessivo negativo</a:t>
            </a:r>
            <a:r>
              <a:rPr lang="it-IT" i="1" dirty="0"/>
              <a:t>, ovvero </a:t>
            </a:r>
            <a:r>
              <a:rPr lang="it-IT" i="1" dirty="0" smtClean="0"/>
              <a:t>di variazione </a:t>
            </a:r>
            <a:r>
              <a:rPr lang="it-IT" i="1" dirty="0"/>
              <a:t>in diminuzione per un </a:t>
            </a:r>
            <a:r>
              <a:rPr lang="it-IT" b="1" i="1" dirty="0"/>
              <a:t>ammontare eccedente il </a:t>
            </a:r>
            <a:r>
              <a:rPr lang="it-IT" b="1" i="1" dirty="0" smtClean="0"/>
              <a:t>reddito imponibile </a:t>
            </a:r>
            <a:r>
              <a:rPr lang="it-IT" b="1" i="1" dirty="0"/>
              <a:t>complessivo</a:t>
            </a:r>
            <a:r>
              <a:rPr lang="it-IT" i="1" dirty="0"/>
              <a:t>?</a:t>
            </a:r>
          </a:p>
        </p:txBody>
      </p:sp>
      <p:sp>
        <p:nvSpPr>
          <p:cNvPr id="4" name="Segnaposto piè di pagina 3"/>
          <p:cNvSpPr>
            <a:spLocks noGrp="1"/>
          </p:cNvSpPr>
          <p:nvPr>
            <p:ph type="ftr" sz="quarter" idx="11"/>
          </p:nvPr>
        </p:nvSpPr>
        <p:spPr/>
        <p:txBody>
          <a:bodyPr/>
          <a:lstStyle/>
          <a:p>
            <a:endParaRPr lang="it-IT" dirty="0"/>
          </a:p>
        </p:txBody>
      </p:sp>
      <p:sp>
        <p:nvSpPr>
          <p:cNvPr id="5" name="Segnaposto numero diapositiva 4"/>
          <p:cNvSpPr>
            <a:spLocks noGrp="1"/>
          </p:cNvSpPr>
          <p:nvPr>
            <p:ph type="sldNum" sz="quarter" idx="12"/>
          </p:nvPr>
        </p:nvSpPr>
        <p:spPr/>
        <p:txBody>
          <a:bodyPr/>
          <a:lstStyle/>
          <a:p>
            <a:fld id="{E7A41E1B-4F70-4964-A407-84C68BE8251C}" type="slidenum">
              <a:rPr lang="it-IT" smtClean="0"/>
              <a:t>27</a:t>
            </a:fld>
            <a:endParaRPr lang="it-IT"/>
          </a:p>
        </p:txBody>
      </p:sp>
    </p:spTree>
    <p:extLst>
      <p:ext uri="{BB962C8B-B14F-4D97-AF65-F5344CB8AC3E}">
        <p14:creationId xmlns:p14="http://schemas.microsoft.com/office/powerpoint/2010/main" val="296165619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1052736"/>
            <a:ext cx="8229600" cy="5040560"/>
          </a:xfrm>
        </p:spPr>
        <p:txBody>
          <a:bodyPr>
            <a:normAutofit/>
          </a:bodyPr>
          <a:lstStyle/>
          <a:p>
            <a:pPr marL="0" indent="0" algn="just" eaLnBrk="0" fontAlgn="base" hangingPunct="0">
              <a:buNone/>
            </a:pPr>
            <a:r>
              <a:rPr lang="it-IT" sz="2800" dirty="0">
                <a:solidFill>
                  <a:srgbClr val="FF0000"/>
                </a:solidFill>
              </a:rPr>
              <a:t>Con l’adesione al regime di tassazione agevolata, sono inoltre </a:t>
            </a:r>
            <a:r>
              <a:rPr lang="it-IT" sz="2800" b="1" dirty="0">
                <a:solidFill>
                  <a:srgbClr val="7030A0"/>
                </a:solidFill>
                <a:effectLst>
                  <a:outerShdw blurRad="38100" dist="38100" dir="2700000" algn="tl">
                    <a:srgbClr val="000000">
                      <a:alpha val="43137"/>
                    </a:srgbClr>
                  </a:outerShdw>
                </a:effectLst>
              </a:rPr>
              <a:t>escluse dalla </a:t>
            </a:r>
            <a:r>
              <a:rPr lang="it-IT" sz="2800" b="1" dirty="0" smtClean="0">
                <a:solidFill>
                  <a:srgbClr val="7030A0"/>
                </a:solidFill>
                <a:effectLst>
                  <a:outerShdw blurRad="38100" dist="38100" dir="2700000" algn="tl">
                    <a:srgbClr val="000000">
                      <a:alpha val="43137"/>
                    </a:srgbClr>
                  </a:outerShdw>
                </a:effectLst>
              </a:rPr>
              <a:t>formazione del </a:t>
            </a:r>
            <a:r>
              <a:rPr lang="it-IT" sz="2800" b="1" dirty="0">
                <a:solidFill>
                  <a:srgbClr val="7030A0"/>
                </a:solidFill>
                <a:effectLst>
                  <a:outerShdw blurRad="38100" dist="38100" dir="2700000" algn="tl">
                    <a:srgbClr val="000000">
                      <a:alpha val="43137"/>
                    </a:srgbClr>
                  </a:outerShdw>
                </a:effectLst>
              </a:rPr>
              <a:t>reddito</a:t>
            </a:r>
            <a:r>
              <a:rPr lang="it-IT" sz="2800" b="1" dirty="0">
                <a:solidFill>
                  <a:srgbClr val="7030A0"/>
                </a:solidFill>
              </a:rPr>
              <a:t> le plusvalenze </a:t>
            </a:r>
            <a:r>
              <a:rPr lang="it-IT" sz="2800" dirty="0">
                <a:solidFill>
                  <a:srgbClr val="FF0000"/>
                </a:solidFill>
              </a:rPr>
              <a:t>derivanti dalla </a:t>
            </a:r>
            <a:r>
              <a:rPr lang="it-IT" sz="2800" b="1" dirty="0"/>
              <a:t>cessione dei beni immateriali</a:t>
            </a:r>
            <a:r>
              <a:rPr lang="it-IT" sz="2800" dirty="0">
                <a:solidFill>
                  <a:srgbClr val="FF0000"/>
                </a:solidFill>
              </a:rPr>
              <a:t> eleggibili, </a:t>
            </a:r>
            <a:r>
              <a:rPr lang="it-IT" sz="2800" b="1" dirty="0" smtClean="0">
                <a:solidFill>
                  <a:srgbClr val="7030A0"/>
                </a:solidFill>
              </a:rPr>
              <a:t>a condizione </a:t>
            </a:r>
            <a:r>
              <a:rPr lang="it-IT" sz="2800" b="1" dirty="0">
                <a:solidFill>
                  <a:srgbClr val="7030A0"/>
                </a:solidFill>
              </a:rPr>
              <a:t>che almeno il 90% del corrispettivo conseguito sia reinvestito, entro </a:t>
            </a:r>
            <a:r>
              <a:rPr lang="it-IT" sz="2800" b="1" dirty="0" smtClean="0">
                <a:solidFill>
                  <a:srgbClr val="7030A0"/>
                </a:solidFill>
              </a:rPr>
              <a:t>il secondo </a:t>
            </a:r>
            <a:r>
              <a:rPr lang="it-IT" sz="2800" b="1" dirty="0">
                <a:solidFill>
                  <a:srgbClr val="7030A0"/>
                </a:solidFill>
              </a:rPr>
              <a:t>periodo di imposta successivo </a:t>
            </a:r>
            <a:r>
              <a:rPr lang="it-IT" sz="2800" dirty="0">
                <a:solidFill>
                  <a:srgbClr val="7030A0"/>
                </a:solidFill>
              </a:rPr>
              <a:t>a quello nel quale si è verificata la cessione</a:t>
            </a:r>
            <a:r>
              <a:rPr lang="it-IT" sz="2800" dirty="0" smtClean="0">
                <a:solidFill>
                  <a:srgbClr val="7030A0"/>
                </a:solidFill>
              </a:rPr>
              <a:t>,</a:t>
            </a:r>
            <a:r>
              <a:rPr lang="it-IT" sz="2800" dirty="0" smtClean="0">
                <a:solidFill>
                  <a:srgbClr val="FF0000"/>
                </a:solidFill>
              </a:rPr>
              <a:t> </a:t>
            </a:r>
            <a:r>
              <a:rPr lang="it-IT" sz="2800" dirty="0" smtClean="0">
                <a:solidFill>
                  <a:srgbClr val="7030A0"/>
                </a:solidFill>
              </a:rPr>
              <a:t>nella </a:t>
            </a:r>
            <a:r>
              <a:rPr lang="it-IT" sz="2800" dirty="0">
                <a:solidFill>
                  <a:srgbClr val="7030A0"/>
                </a:solidFill>
              </a:rPr>
              <a:t>manutenzione o nello sviluppo di altri beni immateriali agevolabili</a:t>
            </a:r>
            <a:r>
              <a:rPr lang="it-IT" sz="2800" dirty="0" smtClean="0">
                <a:solidFill>
                  <a:srgbClr val="7030A0"/>
                </a:solidFill>
              </a:rPr>
              <a:t>.</a:t>
            </a:r>
          </a:p>
          <a:p>
            <a:pPr marL="0" indent="0" algn="just" eaLnBrk="0" fontAlgn="base" hangingPunct="0">
              <a:buNone/>
            </a:pPr>
            <a:r>
              <a:rPr lang="it-IT" sz="2800" dirty="0" smtClean="0">
                <a:solidFill>
                  <a:srgbClr val="FF0000"/>
                </a:solidFill>
              </a:rPr>
              <a:t>Qualora la cessione avvenga infra gruppo occorre attivare il </a:t>
            </a:r>
            <a:r>
              <a:rPr lang="it-IT" sz="2800" dirty="0" err="1" smtClean="0">
                <a:solidFill>
                  <a:srgbClr val="FF0000"/>
                </a:solidFill>
              </a:rPr>
              <a:t>ruling</a:t>
            </a:r>
            <a:endParaRPr lang="it-IT" sz="2800" dirty="0">
              <a:solidFill>
                <a:srgbClr val="FF0000"/>
              </a:solidFill>
            </a:endParaRPr>
          </a:p>
        </p:txBody>
      </p:sp>
      <p:sp>
        <p:nvSpPr>
          <p:cNvPr id="4" name="Segnaposto piè di pagina 3"/>
          <p:cNvSpPr>
            <a:spLocks noGrp="1"/>
          </p:cNvSpPr>
          <p:nvPr>
            <p:ph type="ftr" sz="quarter" idx="11"/>
          </p:nvPr>
        </p:nvSpPr>
        <p:spPr/>
        <p:txBody>
          <a:bodyPr/>
          <a:lstStyle/>
          <a:p>
            <a:endParaRPr lang="it-IT" dirty="0"/>
          </a:p>
        </p:txBody>
      </p:sp>
      <p:sp>
        <p:nvSpPr>
          <p:cNvPr id="5" name="Segnaposto numero diapositiva 4"/>
          <p:cNvSpPr>
            <a:spLocks noGrp="1"/>
          </p:cNvSpPr>
          <p:nvPr>
            <p:ph type="sldNum" sz="quarter" idx="12"/>
          </p:nvPr>
        </p:nvSpPr>
        <p:spPr/>
        <p:txBody>
          <a:bodyPr/>
          <a:lstStyle/>
          <a:p>
            <a:fld id="{E7A41E1B-4F70-4964-A407-84C68BE8251C}" type="slidenum">
              <a:rPr lang="it-IT" smtClean="0"/>
              <a:t>28</a:t>
            </a:fld>
            <a:endParaRPr lang="it-IT"/>
          </a:p>
        </p:txBody>
      </p:sp>
    </p:spTree>
    <p:extLst>
      <p:ext uri="{BB962C8B-B14F-4D97-AF65-F5344CB8AC3E}">
        <p14:creationId xmlns:p14="http://schemas.microsoft.com/office/powerpoint/2010/main" val="428300094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pPr algn="ctr"/>
            <a:r>
              <a:rPr lang="it-IT" sz="2700" dirty="0"/>
              <a:t>Con apposito emanando </a:t>
            </a:r>
            <a:r>
              <a:rPr lang="it-IT" sz="2700" b="1" dirty="0"/>
              <a:t>decreto </a:t>
            </a:r>
            <a:r>
              <a:rPr lang="it-IT" sz="2700" b="1" dirty="0" smtClean="0"/>
              <a:t>interministeriale</a:t>
            </a:r>
            <a:r>
              <a:rPr lang="it-IT" dirty="0"/>
              <a:t/>
            </a:r>
            <a:br>
              <a:rPr lang="it-IT" dirty="0"/>
            </a:br>
            <a:endParaRPr lang="it-IT" dirty="0"/>
          </a:p>
        </p:txBody>
      </p:sp>
      <p:sp>
        <p:nvSpPr>
          <p:cNvPr id="3" name="Segnaposto contenuto 2"/>
          <p:cNvSpPr>
            <a:spLocks noGrp="1"/>
          </p:cNvSpPr>
          <p:nvPr>
            <p:ph idx="1"/>
          </p:nvPr>
        </p:nvSpPr>
        <p:spPr>
          <a:xfrm>
            <a:off x="457200" y="1600200"/>
            <a:ext cx="8229600" cy="3989040"/>
          </a:xfrm>
        </p:spPr>
        <p:txBody>
          <a:bodyPr>
            <a:normAutofit/>
          </a:bodyPr>
          <a:lstStyle/>
          <a:p>
            <a:pPr marL="0" indent="0" algn="just" eaLnBrk="0" fontAlgn="base" hangingPunct="0">
              <a:buNone/>
            </a:pPr>
            <a:r>
              <a:rPr lang="it-IT" sz="3200" dirty="0" smtClean="0"/>
              <a:t>saranno adottate le disposizioni attuative e, in particolare, saranno </a:t>
            </a:r>
          </a:p>
          <a:p>
            <a:pPr marL="0" indent="0" algn="just" eaLnBrk="0" fontAlgn="base" hangingPunct="0">
              <a:buNone/>
            </a:pPr>
            <a:r>
              <a:rPr lang="it-IT" sz="3200" dirty="0" smtClean="0"/>
              <a:t>(a) individuate le tipologie di marchi esclusi (b) </a:t>
            </a:r>
            <a:r>
              <a:rPr lang="it-IT" sz="3200" dirty="0"/>
              <a:t>definiti gli elementi del rapporto di calcolo </a:t>
            </a:r>
            <a:r>
              <a:rPr lang="it-IT" sz="3200" dirty="0" smtClean="0"/>
              <a:t>per </a:t>
            </a:r>
            <a:r>
              <a:rPr lang="it-IT" sz="3200" dirty="0"/>
              <a:t>la determinazione della quota di </a:t>
            </a:r>
            <a:r>
              <a:rPr lang="it-IT" sz="3200" dirty="0" smtClean="0"/>
              <a:t>reddito agevolabile</a:t>
            </a:r>
            <a:r>
              <a:rPr lang="it-IT" sz="3200" dirty="0"/>
              <a:t>. </a:t>
            </a:r>
          </a:p>
        </p:txBody>
      </p:sp>
      <p:sp>
        <p:nvSpPr>
          <p:cNvPr id="4" name="Segnaposto piè di pagina 3"/>
          <p:cNvSpPr>
            <a:spLocks noGrp="1"/>
          </p:cNvSpPr>
          <p:nvPr>
            <p:ph type="ftr" sz="quarter" idx="11"/>
          </p:nvPr>
        </p:nvSpPr>
        <p:spPr/>
        <p:txBody>
          <a:bodyPr/>
          <a:lstStyle/>
          <a:p>
            <a:r>
              <a:rPr lang="it-IT" smtClean="0"/>
              <a:t>FABRIZIO DOMINICI</a:t>
            </a:r>
            <a:endParaRPr lang="it-IT"/>
          </a:p>
        </p:txBody>
      </p:sp>
      <p:sp>
        <p:nvSpPr>
          <p:cNvPr id="5" name="Segnaposto numero diapositiva 4"/>
          <p:cNvSpPr>
            <a:spLocks noGrp="1"/>
          </p:cNvSpPr>
          <p:nvPr>
            <p:ph type="sldNum" sz="quarter" idx="12"/>
          </p:nvPr>
        </p:nvSpPr>
        <p:spPr/>
        <p:txBody>
          <a:bodyPr/>
          <a:lstStyle/>
          <a:p>
            <a:fld id="{E7A41E1B-4F70-4964-A407-84C68BE8251C}" type="slidenum">
              <a:rPr lang="it-IT" smtClean="0"/>
              <a:t>29</a:t>
            </a:fld>
            <a:endParaRPr lang="it-IT"/>
          </a:p>
        </p:txBody>
      </p:sp>
    </p:spTree>
    <p:extLst>
      <p:ext uri="{BB962C8B-B14F-4D97-AF65-F5344CB8AC3E}">
        <p14:creationId xmlns:p14="http://schemas.microsoft.com/office/powerpoint/2010/main" val="396941358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Riferimenti normativi:</a:t>
            </a:r>
          </a:p>
        </p:txBody>
      </p:sp>
      <p:sp>
        <p:nvSpPr>
          <p:cNvPr id="3" name="Segnaposto contenuto 2"/>
          <p:cNvSpPr>
            <a:spLocks noGrp="1"/>
          </p:cNvSpPr>
          <p:nvPr>
            <p:ph idx="1"/>
          </p:nvPr>
        </p:nvSpPr>
        <p:spPr>
          <a:xfrm>
            <a:off x="457200" y="1600200"/>
            <a:ext cx="8229600" cy="4277072"/>
          </a:xfrm>
        </p:spPr>
        <p:txBody>
          <a:bodyPr>
            <a:normAutofit/>
          </a:bodyPr>
          <a:lstStyle/>
          <a:p>
            <a:pPr algn="just" eaLnBrk="0" fontAlgn="base" hangingPunct="0"/>
            <a:endParaRPr lang="it-IT" sz="4000" b="1" dirty="0" smtClean="0"/>
          </a:p>
          <a:p>
            <a:pPr algn="just" eaLnBrk="0" fontAlgn="base" hangingPunct="0"/>
            <a:r>
              <a:rPr lang="it-IT" sz="4000" b="1" dirty="0" smtClean="0"/>
              <a:t>Legge </a:t>
            </a:r>
            <a:r>
              <a:rPr lang="it-IT" sz="4000" b="1" dirty="0"/>
              <a:t>di stabilità 2015 </a:t>
            </a:r>
            <a:endParaRPr lang="it-IT" sz="4000" b="1" dirty="0" smtClean="0"/>
          </a:p>
          <a:p>
            <a:pPr marL="0" lvl="0" indent="0" algn="just" eaLnBrk="0" fontAlgn="base" hangingPunct="0">
              <a:buNone/>
            </a:pPr>
            <a:r>
              <a:rPr lang="it-IT" dirty="0" smtClean="0"/>
              <a:t>(</a:t>
            </a:r>
            <a:r>
              <a:rPr lang="it-IT" dirty="0"/>
              <a:t>legge </a:t>
            </a:r>
            <a:r>
              <a:rPr lang="it-IT" dirty="0">
                <a:solidFill>
                  <a:srgbClr val="FF0000"/>
                </a:solidFill>
              </a:rPr>
              <a:t>23.12.2014, n. 190</a:t>
            </a:r>
            <a:r>
              <a:rPr lang="it-IT" dirty="0"/>
              <a:t>), art. 1,commi da 37 a </a:t>
            </a:r>
            <a:r>
              <a:rPr lang="it-IT" dirty="0" smtClean="0"/>
              <a:t>45;</a:t>
            </a:r>
            <a:endParaRPr lang="it-IT" dirty="0"/>
          </a:p>
          <a:p>
            <a:pPr marL="0" indent="0" algn="just" eaLnBrk="0" hangingPunct="0">
              <a:buNone/>
            </a:pPr>
            <a:endParaRPr lang="en-US" sz="4000" b="1" dirty="0" smtClean="0"/>
          </a:p>
          <a:p>
            <a:pPr algn="just" eaLnBrk="0" hangingPunct="0"/>
            <a:r>
              <a:rPr lang="en-US" sz="4000" b="1" dirty="0" err="1" smtClean="0"/>
              <a:t>Decreto</a:t>
            </a:r>
            <a:r>
              <a:rPr lang="en-US" sz="4000" b="1" dirty="0" smtClean="0"/>
              <a:t> </a:t>
            </a:r>
            <a:r>
              <a:rPr lang="en-US" sz="4000" b="1" dirty="0"/>
              <a:t>“</a:t>
            </a:r>
            <a:r>
              <a:rPr lang="en-US" sz="4000" b="1" i="1" dirty="0"/>
              <a:t>investment </a:t>
            </a:r>
            <a:r>
              <a:rPr lang="en-US" sz="4000" b="1" i="1" dirty="0" smtClean="0"/>
              <a:t>compact</a:t>
            </a:r>
            <a:r>
              <a:rPr lang="en-US" sz="4000" b="1" dirty="0" smtClean="0"/>
              <a:t>” </a:t>
            </a:r>
            <a:r>
              <a:rPr lang="en-US" dirty="0"/>
              <a:t>(D.L. </a:t>
            </a:r>
            <a:r>
              <a:rPr lang="en-US" dirty="0">
                <a:solidFill>
                  <a:srgbClr val="FF0000"/>
                </a:solidFill>
              </a:rPr>
              <a:t>24.01.2015, n. 3</a:t>
            </a:r>
            <a:r>
              <a:rPr lang="en-US" dirty="0"/>
              <a:t>).</a:t>
            </a:r>
            <a:endParaRPr lang="it-IT" dirty="0"/>
          </a:p>
        </p:txBody>
      </p:sp>
      <p:sp>
        <p:nvSpPr>
          <p:cNvPr id="4" name="Segnaposto piè di pagina 3"/>
          <p:cNvSpPr>
            <a:spLocks noGrp="1"/>
          </p:cNvSpPr>
          <p:nvPr>
            <p:ph type="ftr" sz="quarter" idx="11"/>
          </p:nvPr>
        </p:nvSpPr>
        <p:spPr/>
        <p:txBody>
          <a:bodyPr/>
          <a:lstStyle/>
          <a:p>
            <a:r>
              <a:rPr lang="it-IT" smtClean="0"/>
              <a:t>FABRIZIO DOMINICI</a:t>
            </a:r>
            <a:endParaRPr lang="it-IT"/>
          </a:p>
        </p:txBody>
      </p:sp>
      <p:sp>
        <p:nvSpPr>
          <p:cNvPr id="5" name="Segnaposto numero diapositiva 4"/>
          <p:cNvSpPr>
            <a:spLocks noGrp="1"/>
          </p:cNvSpPr>
          <p:nvPr>
            <p:ph type="sldNum" sz="quarter" idx="12"/>
          </p:nvPr>
        </p:nvSpPr>
        <p:spPr/>
        <p:txBody>
          <a:bodyPr/>
          <a:lstStyle/>
          <a:p>
            <a:fld id="{E7A41E1B-4F70-4964-A407-84C68BE8251C}" type="slidenum">
              <a:rPr lang="it-IT" smtClean="0"/>
              <a:t>3</a:t>
            </a:fld>
            <a:endParaRPr lang="it-IT"/>
          </a:p>
        </p:txBody>
      </p:sp>
    </p:spTree>
    <p:extLst>
      <p:ext uri="{BB962C8B-B14F-4D97-AF65-F5344CB8AC3E}">
        <p14:creationId xmlns:p14="http://schemas.microsoft.com/office/powerpoint/2010/main" val="94567096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Autofit/>
          </a:bodyPr>
          <a:lstStyle/>
          <a:p>
            <a:pPr algn="ctr"/>
            <a:r>
              <a:rPr lang="it-IT" sz="3200" b="1" dirty="0" smtClean="0"/>
              <a:t/>
            </a:r>
            <a:br>
              <a:rPr lang="it-IT" sz="3200" b="1" dirty="0" smtClean="0"/>
            </a:br>
            <a:r>
              <a:rPr lang="it-IT" sz="3200" b="1" dirty="0" smtClean="0"/>
              <a:t>Riepilogo </a:t>
            </a:r>
            <a:r>
              <a:rPr lang="it-IT" sz="3200" b="1" dirty="0"/>
              <a:t>delle modifiche di cui </a:t>
            </a:r>
            <a:r>
              <a:rPr lang="it-IT" sz="3200" b="1" dirty="0" smtClean="0"/>
              <a:t>al </a:t>
            </a:r>
            <a:r>
              <a:rPr lang="it-IT" sz="3200" b="1" dirty="0"/>
              <a:t>D.L. «</a:t>
            </a:r>
            <a:r>
              <a:rPr lang="it-IT" sz="3200" b="1" i="1" dirty="0" err="1"/>
              <a:t>investment</a:t>
            </a:r>
            <a:r>
              <a:rPr lang="it-IT" sz="3200" b="1" i="1" dirty="0"/>
              <a:t> compact</a:t>
            </a:r>
            <a:r>
              <a:rPr lang="it-IT" sz="3200" b="1" dirty="0"/>
              <a:t>»</a:t>
            </a:r>
            <a:r>
              <a:rPr lang="it-IT" sz="3200" dirty="0"/>
              <a:t/>
            </a:r>
            <a:br>
              <a:rPr lang="it-IT" sz="3200" dirty="0"/>
            </a:br>
            <a:endParaRPr lang="it-IT" sz="3200" dirty="0"/>
          </a:p>
        </p:txBody>
      </p:sp>
      <p:sp>
        <p:nvSpPr>
          <p:cNvPr id="3" name="Segnaposto contenuto 2"/>
          <p:cNvSpPr>
            <a:spLocks noGrp="1"/>
          </p:cNvSpPr>
          <p:nvPr>
            <p:ph idx="1"/>
          </p:nvPr>
        </p:nvSpPr>
        <p:spPr>
          <a:xfrm>
            <a:off x="457200" y="1916832"/>
            <a:ext cx="8229600" cy="4320480"/>
          </a:xfrm>
        </p:spPr>
        <p:txBody>
          <a:bodyPr>
            <a:normAutofit lnSpcReduction="10000"/>
          </a:bodyPr>
          <a:lstStyle/>
          <a:p>
            <a:pPr marL="457200" lvl="0" indent="-457200" algn="just" eaLnBrk="0" fontAlgn="base" hangingPunct="0">
              <a:buFont typeface="+mj-lt"/>
              <a:buAutoNum type="alphaUcPeriod"/>
            </a:pPr>
            <a:r>
              <a:rPr lang="it-IT" sz="2600" dirty="0"/>
              <a:t>Estensione dell’ambito oggettivo alla </a:t>
            </a:r>
            <a:r>
              <a:rPr lang="it-IT" sz="2600" b="1" dirty="0"/>
              <a:t>totalità dei marchi </a:t>
            </a:r>
            <a:r>
              <a:rPr lang="it-IT" sz="2600" b="1" dirty="0" smtClean="0"/>
              <a:t>di impresa.</a:t>
            </a:r>
          </a:p>
          <a:p>
            <a:pPr marL="457200" lvl="0" indent="-457200" algn="just" eaLnBrk="0" fontAlgn="base" hangingPunct="0">
              <a:buFont typeface="+mj-lt"/>
              <a:buAutoNum type="alphaUcPeriod"/>
            </a:pPr>
            <a:r>
              <a:rPr lang="it-IT" sz="2600" dirty="0" smtClean="0"/>
              <a:t>Attribuzione </a:t>
            </a:r>
            <a:r>
              <a:rPr lang="it-IT" sz="2600" dirty="0"/>
              <a:t>di </a:t>
            </a:r>
            <a:r>
              <a:rPr lang="it-IT" sz="2600" b="1" dirty="0"/>
              <a:t>carattere facoltativo </a:t>
            </a:r>
            <a:r>
              <a:rPr lang="it-IT" sz="2600" dirty="0"/>
              <a:t>alla procedura di </a:t>
            </a:r>
            <a:r>
              <a:rPr lang="it-IT" sz="2600" i="1" dirty="0" err="1"/>
              <a:t>ruling</a:t>
            </a:r>
            <a:r>
              <a:rPr lang="it-IT" sz="2600" i="1" dirty="0"/>
              <a:t> </a:t>
            </a:r>
            <a:r>
              <a:rPr lang="it-IT" sz="2600" dirty="0" smtClean="0"/>
              <a:t>nel </a:t>
            </a:r>
            <a:r>
              <a:rPr lang="it-IT" sz="2600" dirty="0"/>
              <a:t>caso di redditi derivanti da </a:t>
            </a:r>
            <a:r>
              <a:rPr lang="it-IT" sz="2600" b="1" dirty="0"/>
              <a:t>operazioni infragruppo</a:t>
            </a:r>
            <a:r>
              <a:rPr lang="it-IT" sz="2600" b="1" dirty="0" smtClean="0"/>
              <a:t>.</a:t>
            </a:r>
            <a:r>
              <a:rPr lang="it-IT" sz="2600" dirty="0"/>
              <a:t> </a:t>
            </a:r>
            <a:endParaRPr lang="it-IT" sz="2600" dirty="0" smtClean="0"/>
          </a:p>
          <a:p>
            <a:pPr marL="457200" lvl="0" indent="-457200" algn="just" eaLnBrk="0" fontAlgn="base" hangingPunct="0">
              <a:buFont typeface="+mj-lt"/>
              <a:buAutoNum type="alphaUcPeriod"/>
            </a:pPr>
            <a:r>
              <a:rPr lang="it-IT" sz="2600" dirty="0" smtClean="0"/>
              <a:t>Espresso</a:t>
            </a:r>
            <a:r>
              <a:rPr lang="it-IT" sz="2600" dirty="0"/>
              <a:t>	riconoscimento	</a:t>
            </a:r>
            <a:r>
              <a:rPr lang="it-IT" sz="2600" dirty="0" smtClean="0"/>
              <a:t>dell’ammissibilità della </a:t>
            </a:r>
            <a:r>
              <a:rPr lang="it-IT" sz="2600" b="1" dirty="0" smtClean="0"/>
              <a:t>esternalizzazione </a:t>
            </a:r>
            <a:r>
              <a:rPr lang="it-IT" sz="2600" b="1" dirty="0"/>
              <a:t>delle attività di ricerca e sviluppo </a:t>
            </a:r>
            <a:r>
              <a:rPr lang="it-IT" sz="2600" dirty="0" smtClean="0"/>
              <a:t>e dell’</a:t>
            </a:r>
            <a:r>
              <a:rPr lang="it-IT" sz="2600" b="1" dirty="0" smtClean="0"/>
              <a:t>acquisto </a:t>
            </a:r>
            <a:r>
              <a:rPr lang="it-IT" sz="2600" b="1" dirty="0"/>
              <a:t>dei beni immateriali </a:t>
            </a:r>
            <a:r>
              <a:rPr lang="it-IT" sz="2600" dirty="0"/>
              <a:t>da </a:t>
            </a:r>
            <a:r>
              <a:rPr lang="it-IT" sz="2600" dirty="0" smtClean="0"/>
              <a:t>terzi.</a:t>
            </a:r>
          </a:p>
          <a:p>
            <a:pPr marL="457200" lvl="0" indent="-457200" algn="just" eaLnBrk="0" fontAlgn="base" hangingPunct="0">
              <a:buFont typeface="+mj-lt"/>
              <a:buAutoNum type="alphaUcPeriod"/>
            </a:pPr>
            <a:r>
              <a:rPr lang="it-IT" sz="2600" dirty="0" smtClean="0"/>
              <a:t>Ridefinizione </a:t>
            </a:r>
            <a:r>
              <a:rPr lang="it-IT" sz="2600" dirty="0"/>
              <a:t>del </a:t>
            </a:r>
            <a:r>
              <a:rPr lang="it-IT" sz="2600" b="1" dirty="0"/>
              <a:t>rapporto di calcolo </a:t>
            </a:r>
            <a:r>
              <a:rPr lang="it-IT" sz="2600" dirty="0"/>
              <a:t>della quota di </a:t>
            </a:r>
            <a:r>
              <a:rPr lang="it-IT" sz="2600" dirty="0" smtClean="0"/>
              <a:t>reddito agevolabile</a:t>
            </a:r>
            <a:r>
              <a:rPr lang="it-IT" sz="2600" dirty="0"/>
              <a:t>.</a:t>
            </a:r>
          </a:p>
          <a:p>
            <a:pPr marL="457200" lvl="0" indent="-457200" algn="just" eaLnBrk="0" fontAlgn="base" hangingPunct="0">
              <a:buFont typeface="+mj-lt"/>
              <a:buAutoNum type="arabicPeriod"/>
            </a:pPr>
            <a:endParaRPr lang="it-IT" dirty="0"/>
          </a:p>
          <a:p>
            <a:pPr marL="0" indent="0">
              <a:buNone/>
            </a:pPr>
            <a:endParaRPr lang="it-IT" dirty="0"/>
          </a:p>
        </p:txBody>
      </p:sp>
      <p:sp>
        <p:nvSpPr>
          <p:cNvPr id="4" name="Segnaposto piè di pagina 3"/>
          <p:cNvSpPr>
            <a:spLocks noGrp="1"/>
          </p:cNvSpPr>
          <p:nvPr>
            <p:ph type="ftr" sz="quarter" idx="11"/>
          </p:nvPr>
        </p:nvSpPr>
        <p:spPr/>
        <p:txBody>
          <a:bodyPr/>
          <a:lstStyle/>
          <a:p>
            <a:r>
              <a:rPr lang="it-IT" smtClean="0"/>
              <a:t>FABRIZIO DOMINICI</a:t>
            </a:r>
            <a:endParaRPr lang="it-IT"/>
          </a:p>
        </p:txBody>
      </p:sp>
      <p:sp>
        <p:nvSpPr>
          <p:cNvPr id="5" name="Segnaposto numero diapositiva 4"/>
          <p:cNvSpPr>
            <a:spLocks noGrp="1"/>
          </p:cNvSpPr>
          <p:nvPr>
            <p:ph type="sldNum" sz="quarter" idx="12"/>
          </p:nvPr>
        </p:nvSpPr>
        <p:spPr/>
        <p:txBody>
          <a:bodyPr/>
          <a:lstStyle/>
          <a:p>
            <a:fld id="{E7A41E1B-4F70-4964-A407-84C68BE8251C}" type="slidenum">
              <a:rPr lang="it-IT" smtClean="0"/>
              <a:t>30</a:t>
            </a:fld>
            <a:endParaRPr lang="it-IT"/>
          </a:p>
        </p:txBody>
      </p:sp>
    </p:spTree>
    <p:extLst>
      <p:ext uri="{BB962C8B-B14F-4D97-AF65-F5344CB8AC3E}">
        <p14:creationId xmlns:p14="http://schemas.microsoft.com/office/powerpoint/2010/main" val="69805314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1052736"/>
            <a:ext cx="8229600" cy="4608512"/>
          </a:xfrm>
        </p:spPr>
        <p:txBody>
          <a:bodyPr>
            <a:normAutofit/>
          </a:bodyPr>
          <a:lstStyle/>
          <a:p>
            <a:pPr algn="ctr"/>
            <a:r>
              <a:rPr lang="it-IT" dirty="0" smtClean="0">
                <a:solidFill>
                  <a:schemeClr val="tx1"/>
                </a:solidFill>
              </a:rPr>
              <a:t/>
            </a:r>
            <a:br>
              <a:rPr lang="it-IT" dirty="0" smtClean="0">
                <a:solidFill>
                  <a:schemeClr val="tx1"/>
                </a:solidFill>
              </a:rPr>
            </a:br>
            <a:r>
              <a:rPr lang="it-IT" sz="2000" dirty="0" smtClean="0">
                <a:solidFill>
                  <a:schemeClr val="tx1"/>
                </a:solidFill>
              </a:rPr>
              <a:t>le slide potranno essere scaricate dal sito internet </a:t>
            </a:r>
            <a:br>
              <a:rPr lang="it-IT" sz="2000" dirty="0" smtClean="0">
                <a:solidFill>
                  <a:schemeClr val="tx1"/>
                </a:solidFill>
              </a:rPr>
            </a:br>
            <a:r>
              <a:rPr lang="it-IT" sz="2000" dirty="0">
                <a:solidFill>
                  <a:schemeClr val="tx1"/>
                </a:solidFill>
              </a:rPr>
              <a:t/>
            </a:r>
            <a:br>
              <a:rPr lang="it-IT" sz="2000" dirty="0">
                <a:solidFill>
                  <a:schemeClr val="tx1"/>
                </a:solidFill>
              </a:rPr>
            </a:br>
            <a:r>
              <a:rPr lang="it-IT" dirty="0" smtClean="0">
                <a:solidFill>
                  <a:srgbClr val="0070C0"/>
                </a:solidFill>
                <a:hlinkClick r:id="rId2"/>
              </a:rPr>
              <a:t>www.dominiciassociati.com</a:t>
            </a:r>
            <a:r>
              <a:rPr lang="it-IT" dirty="0" smtClean="0">
                <a:solidFill>
                  <a:srgbClr val="0070C0"/>
                </a:solidFill>
              </a:rPr>
              <a:t/>
            </a:r>
            <a:br>
              <a:rPr lang="it-IT" dirty="0" smtClean="0">
                <a:solidFill>
                  <a:srgbClr val="0070C0"/>
                </a:solidFill>
              </a:rPr>
            </a:br>
            <a:r>
              <a:rPr lang="it-IT" dirty="0" smtClean="0">
                <a:solidFill>
                  <a:schemeClr val="tx1"/>
                </a:solidFill>
              </a:rPr>
              <a:t/>
            </a:r>
            <a:br>
              <a:rPr lang="it-IT" dirty="0" smtClean="0">
                <a:solidFill>
                  <a:schemeClr val="tx1"/>
                </a:solidFill>
              </a:rPr>
            </a:br>
            <a:r>
              <a:rPr lang="it-IT" dirty="0" smtClean="0">
                <a:solidFill>
                  <a:schemeClr val="tx1"/>
                </a:solidFill>
              </a:rPr>
              <a:t>Grazie </a:t>
            </a:r>
            <a:r>
              <a:rPr lang="it-IT" dirty="0">
                <a:solidFill>
                  <a:schemeClr val="tx1"/>
                </a:solidFill>
              </a:rPr>
              <a:t>per l’attenzione</a:t>
            </a:r>
          </a:p>
        </p:txBody>
      </p:sp>
      <p:sp>
        <p:nvSpPr>
          <p:cNvPr id="4" name="Segnaposto piè di pagina 3"/>
          <p:cNvSpPr>
            <a:spLocks noGrp="1"/>
          </p:cNvSpPr>
          <p:nvPr>
            <p:ph type="ftr" sz="quarter" idx="11"/>
          </p:nvPr>
        </p:nvSpPr>
        <p:spPr/>
        <p:txBody>
          <a:bodyPr/>
          <a:lstStyle/>
          <a:p>
            <a:endParaRPr lang="it-IT" dirty="0"/>
          </a:p>
        </p:txBody>
      </p:sp>
      <p:sp>
        <p:nvSpPr>
          <p:cNvPr id="5" name="Segnaposto numero diapositiva 4"/>
          <p:cNvSpPr>
            <a:spLocks noGrp="1"/>
          </p:cNvSpPr>
          <p:nvPr>
            <p:ph type="sldNum" sz="quarter" idx="12"/>
          </p:nvPr>
        </p:nvSpPr>
        <p:spPr/>
        <p:txBody>
          <a:bodyPr/>
          <a:lstStyle/>
          <a:p>
            <a:fld id="{E7A41E1B-4F70-4964-A407-84C68BE8251C}" type="slidenum">
              <a:rPr lang="it-IT" smtClean="0"/>
              <a:t>31</a:t>
            </a:fld>
            <a:endParaRPr lang="it-IT"/>
          </a:p>
        </p:txBody>
      </p:sp>
      <p:pic>
        <p:nvPicPr>
          <p:cNvPr id="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3995936" cy="83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1663266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b="1" dirty="0"/>
              <a:t>Finalità </a:t>
            </a:r>
            <a:r>
              <a:rPr lang="it-IT" b="1" dirty="0" smtClean="0"/>
              <a:t>del regime “</a:t>
            </a:r>
            <a:r>
              <a:rPr lang="it-IT" b="1" i="1" dirty="0" err="1" smtClean="0"/>
              <a:t>patent</a:t>
            </a:r>
            <a:r>
              <a:rPr lang="it-IT" b="1" i="1" dirty="0" smtClean="0"/>
              <a:t> </a:t>
            </a:r>
            <a:r>
              <a:rPr lang="it-IT" b="1" i="1" dirty="0"/>
              <a:t>box</a:t>
            </a:r>
            <a:r>
              <a:rPr lang="it-IT" b="1" dirty="0"/>
              <a:t>”</a:t>
            </a:r>
            <a:endParaRPr lang="it-IT" dirty="0"/>
          </a:p>
        </p:txBody>
      </p:sp>
      <p:sp>
        <p:nvSpPr>
          <p:cNvPr id="4" name="Segnaposto piè di pagina 3"/>
          <p:cNvSpPr>
            <a:spLocks noGrp="1"/>
          </p:cNvSpPr>
          <p:nvPr>
            <p:ph type="ftr" sz="quarter" idx="11"/>
          </p:nvPr>
        </p:nvSpPr>
        <p:spPr/>
        <p:txBody>
          <a:bodyPr/>
          <a:lstStyle/>
          <a:p>
            <a:r>
              <a:rPr lang="it-IT" smtClean="0"/>
              <a:t>FABRIZIO DOMINICI</a:t>
            </a:r>
            <a:endParaRPr lang="it-IT"/>
          </a:p>
        </p:txBody>
      </p:sp>
      <p:sp>
        <p:nvSpPr>
          <p:cNvPr id="5" name="Segnaposto numero diapositiva 4"/>
          <p:cNvSpPr>
            <a:spLocks noGrp="1"/>
          </p:cNvSpPr>
          <p:nvPr>
            <p:ph type="sldNum" sz="quarter" idx="12"/>
          </p:nvPr>
        </p:nvSpPr>
        <p:spPr/>
        <p:txBody>
          <a:bodyPr/>
          <a:lstStyle/>
          <a:p>
            <a:fld id="{E7A41E1B-4F70-4964-A407-84C68BE8251C}" type="slidenum">
              <a:rPr lang="it-IT" smtClean="0"/>
              <a:t>4</a:t>
            </a:fld>
            <a:endParaRPr lang="it-IT"/>
          </a:p>
        </p:txBody>
      </p:sp>
      <p:sp>
        <p:nvSpPr>
          <p:cNvPr id="9" name="Rectangle 2"/>
          <p:cNvSpPr>
            <a:spLocks noChangeArrowheads="1"/>
          </p:cNvSpPr>
          <p:nvPr/>
        </p:nvSpPr>
        <p:spPr bwMode="auto">
          <a:xfrm>
            <a:off x="467544" y="1775678"/>
            <a:ext cx="7704856" cy="35394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457200" marR="0" lvl="0" indent="-457200" algn="just" defTabSz="914400" rtl="0" eaLnBrk="1" fontAlgn="base" latinLnBrk="0" hangingPunct="1">
              <a:lnSpc>
                <a:spcPct val="100000"/>
              </a:lnSpc>
              <a:spcBef>
                <a:spcPct val="0"/>
              </a:spcBef>
              <a:spcAft>
                <a:spcPct val="0"/>
              </a:spcAft>
              <a:buClrTx/>
              <a:buSzTx/>
              <a:buFont typeface="Wingdings" panose="05000000000000000000" pitchFamily="2" charset="2"/>
              <a:buChar char="Ø"/>
              <a:tabLst/>
            </a:pPr>
            <a:r>
              <a:rPr kumimoji="0" lang="it-IT" altLang="it-IT" sz="3200" b="0" i="0" u="none" strike="noStrike" cap="none" normalizeH="0" baseline="0" dirty="0" smtClean="0">
                <a:ln>
                  <a:noFill/>
                </a:ln>
                <a:solidFill>
                  <a:srgbClr val="000000"/>
                </a:solidFill>
                <a:effectLst/>
                <a:latin typeface="Arial" pitchFamily="34" charset="0"/>
                <a:ea typeface="Times New Roman" pitchFamily="18" charset="0"/>
                <a:cs typeface="Calibri" pitchFamily="34" charset="0"/>
              </a:rPr>
              <a:t>riconoscimento del ruolo fondamentale assunto dai beni immateriali nella creazione di valore aggiunto;</a:t>
            </a:r>
          </a:p>
          <a:p>
            <a:pPr marL="457200" marR="0" lvl="0" indent="-457200" algn="just" defTabSz="914400" rtl="0" eaLnBrk="1" fontAlgn="base" latinLnBrk="0" hangingPunct="1">
              <a:lnSpc>
                <a:spcPct val="100000"/>
              </a:lnSpc>
              <a:spcBef>
                <a:spcPct val="0"/>
              </a:spcBef>
              <a:spcAft>
                <a:spcPct val="0"/>
              </a:spcAft>
              <a:buClrTx/>
              <a:buSzTx/>
              <a:buFont typeface="Wingdings" panose="05000000000000000000" pitchFamily="2" charset="2"/>
              <a:buChar char="Ø"/>
              <a:tabLst/>
            </a:pPr>
            <a:r>
              <a:rPr kumimoji="0" lang="it-IT" altLang="it-IT" sz="3200" b="0" i="0" u="none" strike="noStrike" cap="none" normalizeH="0" baseline="0" dirty="0" smtClean="0">
                <a:ln>
                  <a:noFill/>
                </a:ln>
                <a:solidFill>
                  <a:srgbClr val="000000"/>
                </a:solidFill>
                <a:effectLst/>
                <a:latin typeface="Arial" pitchFamily="34" charset="0"/>
                <a:ea typeface="Times New Roman" pitchFamily="18" charset="0"/>
                <a:cs typeface="Calibri" pitchFamily="34" charset="0"/>
              </a:rPr>
              <a:t>presa d’atto della possibilità di trasferimento transfrontaliero di beni immateriali produttivi in sostanziale sospensione di imposta.</a:t>
            </a:r>
            <a:endParaRPr kumimoji="0" lang="it-IT" altLang="it-IT" sz="32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12720505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Segnaposto contenuto 7"/>
          <p:cNvGraphicFramePr>
            <a:graphicFrameLocks noGrp="1"/>
          </p:cNvGraphicFramePr>
          <p:nvPr>
            <p:ph idx="1"/>
            <p:extLst>
              <p:ext uri="{D42A27DB-BD31-4B8C-83A1-F6EECF244321}">
                <p14:modId xmlns:p14="http://schemas.microsoft.com/office/powerpoint/2010/main" val="2832642241"/>
              </p:ext>
            </p:extLst>
          </p:nvPr>
        </p:nvGraphicFramePr>
        <p:xfrm>
          <a:off x="457200" y="476672"/>
          <a:ext cx="8229600" cy="720080"/>
        </p:xfrm>
        <a:graphic>
          <a:graphicData uri="http://schemas.openxmlformats.org/drawingml/2006/table">
            <a:tbl>
              <a:tblPr>
                <a:tableStyleId>{5C22544A-7EE6-4342-B048-85BDC9FD1C3A}</a:tableStyleId>
              </a:tblPr>
              <a:tblGrid>
                <a:gridCol w="8229600"/>
              </a:tblGrid>
              <a:tr h="720080">
                <a:tc>
                  <a:txBody>
                    <a:bodyPr/>
                    <a:lstStyle/>
                    <a:p>
                      <a:pPr marL="594360" marR="772795" eaLnBrk="0" fontAlgn="base" hangingPunct="0">
                        <a:lnSpc>
                          <a:spcPts val="2640"/>
                        </a:lnSpc>
                        <a:spcAft>
                          <a:spcPts val="25"/>
                        </a:spcAft>
                      </a:pPr>
                      <a:endParaRPr lang="it-IT" sz="4000" u="sng" spc="-25" dirty="0" smtClean="0">
                        <a:effectLst/>
                      </a:endParaRPr>
                    </a:p>
                    <a:p>
                      <a:pPr marL="594360" marR="772795" algn="ctr" eaLnBrk="0" fontAlgn="base" hangingPunct="0">
                        <a:lnSpc>
                          <a:spcPts val="2640"/>
                        </a:lnSpc>
                        <a:spcAft>
                          <a:spcPts val="25"/>
                        </a:spcAft>
                      </a:pPr>
                      <a:r>
                        <a:rPr lang="it-IT" sz="4000" u="none" spc="-25" dirty="0" smtClean="0">
                          <a:solidFill>
                            <a:srgbClr val="FF0000"/>
                          </a:solidFill>
                          <a:effectLst/>
                        </a:rPr>
                        <a:t>Obiettivi</a:t>
                      </a:r>
                      <a:r>
                        <a:rPr lang="it-IT" sz="4000" u="none" spc="-25" dirty="0">
                          <a:solidFill>
                            <a:srgbClr val="FF0000"/>
                          </a:solidFill>
                          <a:effectLst/>
                        </a:rPr>
                        <a:t>:</a:t>
                      </a:r>
                      <a:endParaRPr lang="it-IT" sz="4000" u="none" dirty="0">
                        <a:solidFill>
                          <a:srgbClr val="FF0000"/>
                        </a:solidFill>
                        <a:effectLst/>
                        <a:latin typeface="Times New Roman"/>
                        <a:ea typeface="Times New Roman"/>
                      </a:endParaRPr>
                    </a:p>
                  </a:txBody>
                  <a:tcPr marL="0" marR="0" marT="0" marB="0"/>
                </a:tc>
              </a:tr>
            </a:tbl>
          </a:graphicData>
        </a:graphic>
      </p:graphicFrame>
      <p:sp>
        <p:nvSpPr>
          <p:cNvPr id="4" name="Segnaposto piè di pagina 3"/>
          <p:cNvSpPr>
            <a:spLocks noGrp="1"/>
          </p:cNvSpPr>
          <p:nvPr>
            <p:ph type="ftr" sz="quarter" idx="11"/>
          </p:nvPr>
        </p:nvSpPr>
        <p:spPr/>
        <p:txBody>
          <a:bodyPr/>
          <a:lstStyle/>
          <a:p>
            <a:endParaRPr lang="it-IT" dirty="0"/>
          </a:p>
        </p:txBody>
      </p:sp>
      <p:sp>
        <p:nvSpPr>
          <p:cNvPr id="5" name="Segnaposto numero diapositiva 4"/>
          <p:cNvSpPr>
            <a:spLocks noGrp="1"/>
          </p:cNvSpPr>
          <p:nvPr>
            <p:ph type="sldNum" sz="quarter" idx="12"/>
          </p:nvPr>
        </p:nvSpPr>
        <p:spPr/>
        <p:txBody>
          <a:bodyPr/>
          <a:lstStyle/>
          <a:p>
            <a:fld id="{E7A41E1B-4F70-4964-A407-84C68BE8251C}" type="slidenum">
              <a:rPr lang="it-IT" smtClean="0"/>
              <a:t>5</a:t>
            </a:fld>
            <a:endParaRPr lang="it-IT"/>
          </a:p>
        </p:txBody>
      </p:sp>
      <p:sp>
        <p:nvSpPr>
          <p:cNvPr id="9" name="Rectangle 2"/>
          <p:cNvSpPr>
            <a:spLocks noChangeArrowheads="1"/>
          </p:cNvSpPr>
          <p:nvPr/>
        </p:nvSpPr>
        <p:spPr bwMode="auto">
          <a:xfrm>
            <a:off x="269806" y="1340768"/>
            <a:ext cx="8640960" cy="54014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450708" tIns="165048" rIns="591951" bIns="63480" numCol="1" anchor="ctr" anchorCtr="0" compatLnSpc="1">
            <a:prstTxWarp prst="textNoShape">
              <a:avLst/>
            </a:prstTxWarp>
            <a:spAutoFit/>
          </a:bodyPr>
          <a:lstStyle>
            <a:lvl1pPr fontAlgn="base">
              <a:spcBef>
                <a:spcPct val="0"/>
              </a:spcBef>
              <a:spcAft>
                <a:spcPct val="0"/>
              </a:spcAft>
              <a:tabLst>
                <a:tab pos="960438" algn="l"/>
              </a:tabLst>
              <a:defRPr>
                <a:solidFill>
                  <a:schemeClr val="tx1"/>
                </a:solidFill>
                <a:latin typeface="Arial" pitchFamily="34" charset="0"/>
                <a:cs typeface="Arial" pitchFamily="34" charset="0"/>
              </a:defRPr>
            </a:lvl1pPr>
            <a:lvl2pPr fontAlgn="base">
              <a:spcBef>
                <a:spcPct val="0"/>
              </a:spcBef>
              <a:spcAft>
                <a:spcPct val="0"/>
              </a:spcAft>
              <a:tabLst>
                <a:tab pos="960438" algn="l"/>
              </a:tabLst>
              <a:defRPr>
                <a:solidFill>
                  <a:schemeClr val="tx1"/>
                </a:solidFill>
                <a:latin typeface="Arial" pitchFamily="34" charset="0"/>
                <a:cs typeface="Arial" pitchFamily="34" charset="0"/>
              </a:defRPr>
            </a:lvl2pPr>
            <a:lvl3pPr fontAlgn="base">
              <a:spcBef>
                <a:spcPct val="0"/>
              </a:spcBef>
              <a:spcAft>
                <a:spcPct val="0"/>
              </a:spcAft>
              <a:tabLst>
                <a:tab pos="960438" algn="l"/>
              </a:tabLst>
              <a:defRPr>
                <a:solidFill>
                  <a:schemeClr val="tx1"/>
                </a:solidFill>
                <a:latin typeface="Arial" pitchFamily="34" charset="0"/>
                <a:cs typeface="Arial" pitchFamily="34" charset="0"/>
              </a:defRPr>
            </a:lvl3pPr>
            <a:lvl4pPr fontAlgn="base">
              <a:spcBef>
                <a:spcPct val="0"/>
              </a:spcBef>
              <a:spcAft>
                <a:spcPct val="0"/>
              </a:spcAft>
              <a:tabLst>
                <a:tab pos="960438" algn="l"/>
              </a:tabLst>
              <a:defRPr>
                <a:solidFill>
                  <a:schemeClr val="tx1"/>
                </a:solidFill>
                <a:latin typeface="Arial" pitchFamily="34" charset="0"/>
                <a:cs typeface="Arial" pitchFamily="34" charset="0"/>
              </a:defRPr>
            </a:lvl4pPr>
            <a:lvl5pPr fontAlgn="base">
              <a:spcBef>
                <a:spcPct val="0"/>
              </a:spcBef>
              <a:spcAft>
                <a:spcPct val="0"/>
              </a:spcAft>
              <a:tabLst>
                <a:tab pos="960438" algn="l"/>
              </a:tabLst>
              <a:defRPr>
                <a:solidFill>
                  <a:schemeClr val="tx1"/>
                </a:solidFill>
                <a:latin typeface="Arial" pitchFamily="34" charset="0"/>
                <a:cs typeface="Arial" pitchFamily="34" charset="0"/>
              </a:defRPr>
            </a:lvl5pPr>
            <a:lvl6pPr fontAlgn="base">
              <a:spcBef>
                <a:spcPct val="0"/>
              </a:spcBef>
              <a:spcAft>
                <a:spcPct val="0"/>
              </a:spcAft>
              <a:tabLst>
                <a:tab pos="960438" algn="l"/>
              </a:tabLst>
              <a:defRPr>
                <a:solidFill>
                  <a:schemeClr val="tx1"/>
                </a:solidFill>
                <a:latin typeface="Arial" pitchFamily="34" charset="0"/>
                <a:cs typeface="Arial" pitchFamily="34" charset="0"/>
              </a:defRPr>
            </a:lvl6pPr>
            <a:lvl7pPr fontAlgn="base">
              <a:spcBef>
                <a:spcPct val="0"/>
              </a:spcBef>
              <a:spcAft>
                <a:spcPct val="0"/>
              </a:spcAft>
              <a:tabLst>
                <a:tab pos="960438" algn="l"/>
              </a:tabLst>
              <a:defRPr>
                <a:solidFill>
                  <a:schemeClr val="tx1"/>
                </a:solidFill>
                <a:latin typeface="Arial" pitchFamily="34" charset="0"/>
                <a:cs typeface="Arial" pitchFamily="34" charset="0"/>
              </a:defRPr>
            </a:lvl7pPr>
            <a:lvl8pPr fontAlgn="base">
              <a:spcBef>
                <a:spcPct val="0"/>
              </a:spcBef>
              <a:spcAft>
                <a:spcPct val="0"/>
              </a:spcAft>
              <a:tabLst>
                <a:tab pos="960438" algn="l"/>
              </a:tabLst>
              <a:defRPr>
                <a:solidFill>
                  <a:schemeClr val="tx1"/>
                </a:solidFill>
                <a:latin typeface="Arial" pitchFamily="34" charset="0"/>
                <a:cs typeface="Arial" pitchFamily="34" charset="0"/>
              </a:defRPr>
            </a:lvl8pPr>
            <a:lvl9pPr fontAlgn="base">
              <a:spcBef>
                <a:spcPct val="0"/>
              </a:spcBef>
              <a:spcAft>
                <a:spcPct val="0"/>
              </a:spcAft>
              <a:tabLst>
                <a:tab pos="960438" algn="l"/>
              </a:tabLst>
              <a:defRPr>
                <a:solidFill>
                  <a:schemeClr val="tx1"/>
                </a:solidFill>
                <a:latin typeface="Arial" pitchFamily="34" charset="0"/>
                <a:cs typeface="Arial" pitchFamily="34" charset="0"/>
              </a:defRPr>
            </a:lvl9pPr>
          </a:lstStyle>
          <a:p>
            <a:pPr marL="457200" marR="0" lvl="0" indent="-457200" algn="just" defTabSz="914400" rtl="0" eaLnBrk="1" fontAlgn="base" latinLnBrk="0" hangingPunct="1">
              <a:lnSpc>
                <a:spcPct val="100000"/>
              </a:lnSpc>
              <a:spcBef>
                <a:spcPct val="0"/>
              </a:spcBef>
              <a:spcAft>
                <a:spcPct val="0"/>
              </a:spcAft>
              <a:buClrTx/>
              <a:buSzTx/>
              <a:buFont typeface="+mj-lt"/>
              <a:buAutoNum type="arabicPeriod"/>
              <a:tabLst>
                <a:tab pos="960438" algn="l"/>
              </a:tabLst>
            </a:pPr>
            <a:r>
              <a:rPr kumimoji="0" lang="it-IT" altLang="it-IT" sz="2800" b="1" i="0" u="none" strike="noStrike" cap="none" normalizeH="0" baseline="0" dirty="0" smtClean="0">
                <a:ln>
                  <a:noFill/>
                </a:ln>
                <a:solidFill>
                  <a:srgbClr val="FF0000"/>
                </a:solidFill>
                <a:effectLst/>
                <a:latin typeface="Arial" pitchFamily="34" charset="0"/>
                <a:ea typeface="Times New Roman" pitchFamily="18" charset="0"/>
                <a:cs typeface="Calibri" pitchFamily="34" charset="0"/>
              </a:rPr>
              <a:t>incentivare il mantenimento in Italia</a:t>
            </a:r>
            <a:r>
              <a:rPr kumimoji="0" lang="it-IT" altLang="it-IT" sz="2800" b="0" i="0" u="none" strike="noStrike" cap="none" normalizeH="0" baseline="0" dirty="0" smtClean="0">
                <a:ln>
                  <a:noFill/>
                </a:ln>
                <a:solidFill>
                  <a:srgbClr val="000000"/>
                </a:solidFill>
                <a:effectLst/>
                <a:latin typeface="Arial" pitchFamily="34" charset="0"/>
                <a:ea typeface="Times New Roman" pitchFamily="18" charset="0"/>
                <a:cs typeface="Calibri" pitchFamily="34" charset="0"/>
              </a:rPr>
              <a:t> dei beni immateriali ivi esistenti (evitandone la delocalizzazione verso Paesi con fiscalità agevolata);</a:t>
            </a:r>
          </a:p>
          <a:p>
            <a:pPr marL="457200" lvl="0" indent="-457200" algn="just">
              <a:buFont typeface="+mj-lt"/>
              <a:buAutoNum type="arabicPeriod"/>
            </a:pPr>
            <a:r>
              <a:rPr kumimoji="0" lang="it-IT" altLang="it-IT" sz="2800" b="1" i="0" u="none" strike="noStrike" cap="none" normalizeH="0" baseline="0" dirty="0" smtClean="0">
                <a:ln>
                  <a:noFill/>
                </a:ln>
                <a:solidFill>
                  <a:srgbClr val="FF0000"/>
                </a:solidFill>
                <a:effectLst/>
                <a:latin typeface="Arial" pitchFamily="34" charset="0"/>
                <a:ea typeface="Times New Roman" pitchFamily="18" charset="0"/>
                <a:cs typeface="Calibri" pitchFamily="34" charset="0"/>
              </a:rPr>
              <a:t>incentivare il </a:t>
            </a:r>
            <a:r>
              <a:rPr lang="it-IT" altLang="it-IT" sz="2800" b="1" dirty="0">
                <a:solidFill>
                  <a:srgbClr val="FF0000"/>
                </a:solidFill>
                <a:ea typeface="Times New Roman" pitchFamily="18" charset="0"/>
                <a:cs typeface="Calibri" pitchFamily="34" charset="0"/>
              </a:rPr>
              <a:t>rientro dei beni </a:t>
            </a:r>
            <a:r>
              <a:rPr lang="it-IT" altLang="it-IT" sz="2800" b="1" dirty="0" smtClean="0">
                <a:solidFill>
                  <a:srgbClr val="FF0000"/>
                </a:solidFill>
                <a:ea typeface="Times New Roman" pitchFamily="18" charset="0"/>
                <a:cs typeface="Calibri" pitchFamily="34" charset="0"/>
              </a:rPr>
              <a:t>immateriali</a:t>
            </a:r>
            <a:r>
              <a:rPr kumimoji="0" lang="it-IT" altLang="it-IT" sz="2800" b="0" i="0" u="none" strike="noStrike" cap="none" normalizeH="0" baseline="0" dirty="0" smtClean="0">
                <a:ln>
                  <a:noFill/>
                </a:ln>
                <a:solidFill>
                  <a:srgbClr val="000000"/>
                </a:solidFill>
                <a:effectLst/>
                <a:latin typeface="Arial" pitchFamily="34" charset="0"/>
                <a:ea typeface="Times New Roman" pitchFamily="18" charset="0"/>
                <a:cs typeface="Calibri" pitchFamily="34" charset="0"/>
              </a:rPr>
              <a:t>, da parte delle imprese italiane (o la collocazione, da parte di quelle straniere), </a:t>
            </a:r>
            <a:r>
              <a:rPr kumimoji="0" lang="it-IT" altLang="it-IT" sz="2800" b="1" i="0" u="none" strike="noStrike" cap="none" normalizeH="0" baseline="0" dirty="0" smtClean="0">
                <a:ln>
                  <a:noFill/>
                </a:ln>
                <a:solidFill>
                  <a:srgbClr val="FF0000"/>
                </a:solidFill>
                <a:effectLst/>
                <a:latin typeface="Arial" pitchFamily="34" charset="0"/>
                <a:ea typeface="Times New Roman" pitchFamily="18" charset="0"/>
                <a:cs typeface="Calibri" pitchFamily="34" charset="0"/>
              </a:rPr>
              <a:t>esistenti all’estero</a:t>
            </a:r>
            <a:r>
              <a:rPr kumimoji="0" lang="it-IT" altLang="it-IT" sz="2800" b="0" i="0" u="none" strike="noStrike" cap="none" normalizeH="0" baseline="0" dirty="0" smtClean="0">
                <a:ln>
                  <a:noFill/>
                </a:ln>
                <a:solidFill>
                  <a:srgbClr val="000000"/>
                </a:solidFill>
                <a:effectLst/>
                <a:latin typeface="Arial" pitchFamily="34" charset="0"/>
                <a:ea typeface="Times New Roman" pitchFamily="18" charset="0"/>
                <a:cs typeface="Calibri" pitchFamily="34" charset="0"/>
              </a:rPr>
              <a:t>;</a:t>
            </a:r>
          </a:p>
          <a:p>
            <a:pPr marL="457200" marR="0" lvl="0" indent="-457200" algn="just" defTabSz="914400" rtl="0" eaLnBrk="1" fontAlgn="base" latinLnBrk="0" hangingPunct="1">
              <a:lnSpc>
                <a:spcPct val="100000"/>
              </a:lnSpc>
              <a:spcBef>
                <a:spcPct val="0"/>
              </a:spcBef>
              <a:spcAft>
                <a:spcPct val="0"/>
              </a:spcAft>
              <a:buClrTx/>
              <a:buSzTx/>
              <a:buFont typeface="+mj-lt"/>
              <a:buAutoNum type="arabicPeriod"/>
              <a:tabLst>
                <a:tab pos="960438" algn="l"/>
              </a:tabLst>
            </a:pPr>
            <a:r>
              <a:rPr kumimoji="0" lang="it-IT" altLang="it-IT" sz="2800" i="0" u="none" strike="noStrike" cap="none" normalizeH="0" baseline="0" dirty="0" smtClean="0">
                <a:ln>
                  <a:noFill/>
                </a:ln>
                <a:solidFill>
                  <a:srgbClr val="000000"/>
                </a:solidFill>
                <a:effectLst/>
                <a:latin typeface="Arial" pitchFamily="34" charset="0"/>
                <a:ea typeface="Times New Roman" pitchFamily="18" charset="0"/>
                <a:cs typeface="Calibri" pitchFamily="34" charset="0"/>
              </a:rPr>
              <a:t>in generale, </a:t>
            </a:r>
            <a:r>
              <a:rPr kumimoji="0" lang="it-IT" altLang="it-IT" sz="2800" b="1" i="0" u="none" strike="noStrike" cap="none" normalizeH="0" baseline="0" dirty="0" smtClean="0">
                <a:ln>
                  <a:noFill/>
                </a:ln>
                <a:solidFill>
                  <a:srgbClr val="FF0000"/>
                </a:solidFill>
                <a:effectLst/>
                <a:latin typeface="Arial" pitchFamily="34" charset="0"/>
                <a:ea typeface="Times New Roman" pitchFamily="18" charset="0"/>
                <a:cs typeface="Calibri" pitchFamily="34" charset="0"/>
              </a:rPr>
              <a:t>favorire gli investimenti in attività di ricerca e sviluppo</a:t>
            </a:r>
            <a:r>
              <a:rPr kumimoji="0" lang="it-IT" altLang="it-IT" sz="2800" b="1" i="0" u="none" strike="noStrike" cap="none" normalizeH="0" baseline="0" dirty="0" smtClean="0">
                <a:ln>
                  <a:noFill/>
                </a:ln>
                <a:solidFill>
                  <a:srgbClr val="000000"/>
                </a:solidFill>
                <a:effectLst/>
                <a:latin typeface="Arial" pitchFamily="34" charset="0"/>
                <a:ea typeface="Times New Roman" pitchFamily="18" charset="0"/>
                <a:cs typeface="Calibri" pitchFamily="34" charset="0"/>
              </a:rPr>
              <a:t>.</a:t>
            </a:r>
            <a:endParaRPr kumimoji="0" lang="it-IT" altLang="it-IT" sz="2800" b="1" i="0" u="none" strike="noStrike" cap="none" normalizeH="0" baseline="0" dirty="0" smtClean="0">
              <a:ln>
                <a:noFill/>
              </a:ln>
              <a:solidFill>
                <a:schemeClr val="tx1"/>
              </a:solidFill>
              <a:effectLst/>
              <a:latin typeface="Arial" pitchFamily="34" charset="0"/>
              <a:ea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960438" algn="l"/>
              </a:tabLst>
            </a:pPr>
            <a:r>
              <a:rPr kumimoji="0" lang="it-IT" altLang="it-IT" sz="2800" b="0" i="0" u="none" strike="noStrike" cap="none" normalizeH="0" baseline="0" dirty="0" smtClean="0">
                <a:ln>
                  <a:noFill/>
                </a:ln>
                <a:solidFill>
                  <a:schemeClr val="tx1"/>
                </a:solidFill>
                <a:effectLst/>
                <a:latin typeface="Arial" pitchFamily="34" charset="0"/>
                <a:ea typeface="Times New Roman" pitchFamily="18" charset="0"/>
              </a:rPr>
              <a:t/>
            </a:r>
            <a:br>
              <a:rPr kumimoji="0" lang="it-IT" altLang="it-IT" sz="2800" b="0" i="0" u="none" strike="noStrike" cap="none" normalizeH="0" baseline="0" dirty="0" smtClean="0">
                <a:ln>
                  <a:noFill/>
                </a:ln>
                <a:solidFill>
                  <a:schemeClr val="tx1"/>
                </a:solidFill>
                <a:effectLst/>
                <a:latin typeface="Arial" pitchFamily="34" charset="0"/>
                <a:ea typeface="Times New Roman" pitchFamily="18" charset="0"/>
              </a:rPr>
            </a:br>
            <a:endParaRPr kumimoji="0" lang="it-IT" altLang="it-IT" sz="2800" b="0" i="0" u="none" strike="noStrike" cap="none" normalizeH="0" baseline="0" dirty="0" smtClean="0">
              <a:ln>
                <a:noFill/>
              </a:ln>
              <a:solidFill>
                <a:schemeClr val="tx1"/>
              </a:solidFill>
              <a:effectLst/>
              <a:latin typeface="Arial" pitchFamily="34" charset="0"/>
            </a:endParaRPr>
          </a:p>
        </p:txBody>
      </p:sp>
    </p:spTree>
    <p:extLst>
      <p:ext uri="{BB962C8B-B14F-4D97-AF65-F5344CB8AC3E}">
        <p14:creationId xmlns:p14="http://schemas.microsoft.com/office/powerpoint/2010/main" val="233865408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b="1" dirty="0"/>
              <a:t>Finalità </a:t>
            </a:r>
            <a:r>
              <a:rPr lang="it-IT" b="1" dirty="0" smtClean="0"/>
              <a:t>del </a:t>
            </a:r>
            <a:r>
              <a:rPr lang="it-IT" b="1" dirty="0"/>
              <a:t>“</a:t>
            </a:r>
            <a:r>
              <a:rPr lang="it-IT" b="1" i="1" dirty="0" err="1"/>
              <a:t>patent</a:t>
            </a:r>
            <a:r>
              <a:rPr lang="it-IT" b="1" i="1" dirty="0"/>
              <a:t> box</a:t>
            </a:r>
            <a:r>
              <a:rPr lang="it-IT" b="1" dirty="0"/>
              <a:t>”</a:t>
            </a:r>
            <a:endParaRPr lang="it-IT" dirty="0"/>
          </a:p>
        </p:txBody>
      </p:sp>
      <p:sp>
        <p:nvSpPr>
          <p:cNvPr id="3" name="Segnaposto contenuto 2"/>
          <p:cNvSpPr>
            <a:spLocks noGrp="1"/>
          </p:cNvSpPr>
          <p:nvPr>
            <p:ph idx="1"/>
          </p:nvPr>
        </p:nvSpPr>
        <p:spPr>
          <a:xfrm>
            <a:off x="827584" y="1600200"/>
            <a:ext cx="7704856" cy="4277072"/>
          </a:xfrm>
        </p:spPr>
        <p:txBody>
          <a:bodyPr>
            <a:normAutofit/>
          </a:bodyPr>
          <a:lstStyle/>
          <a:p>
            <a:pPr marL="0" indent="0" algn="just">
              <a:buNone/>
            </a:pPr>
            <a:endParaRPr lang="it-IT" sz="3600" dirty="0" smtClean="0"/>
          </a:p>
          <a:p>
            <a:pPr marL="0" indent="0" algn="just">
              <a:buNone/>
            </a:pPr>
            <a:r>
              <a:rPr lang="it-IT" sz="3600" dirty="0" smtClean="0"/>
              <a:t>Il </a:t>
            </a:r>
            <a:r>
              <a:rPr lang="it-IT" sz="3600" dirty="0"/>
              <a:t>regime </a:t>
            </a:r>
            <a:r>
              <a:rPr lang="it-IT" sz="3600" dirty="0" smtClean="0"/>
              <a:t>ricalca </a:t>
            </a:r>
            <a:r>
              <a:rPr lang="it-IT" sz="3600" dirty="0"/>
              <a:t>l’esperienza già maturata </a:t>
            </a:r>
            <a:r>
              <a:rPr lang="it-IT" sz="3600" dirty="0" smtClean="0"/>
              <a:t>in alcuni Paesi </a:t>
            </a:r>
            <a:r>
              <a:rPr lang="it-IT" sz="3600" dirty="0"/>
              <a:t>europei, </a:t>
            </a:r>
            <a:r>
              <a:rPr lang="it-IT" sz="3600" dirty="0" smtClean="0"/>
              <a:t>ove è stata applicata la </a:t>
            </a:r>
            <a:r>
              <a:rPr lang="it-IT" sz="3600" u="sng" dirty="0" smtClean="0">
                <a:solidFill>
                  <a:srgbClr val="FF0000"/>
                </a:solidFill>
              </a:rPr>
              <a:t>riduzione delle imposte in </a:t>
            </a:r>
            <a:r>
              <a:rPr lang="it-IT" sz="3600" u="sng" dirty="0">
                <a:solidFill>
                  <a:srgbClr val="FF0000"/>
                </a:solidFill>
              </a:rPr>
              <a:t>coerenza con uno standard internazionale </a:t>
            </a:r>
            <a:r>
              <a:rPr lang="it-IT" sz="3600" u="sng" dirty="0" smtClean="0">
                <a:solidFill>
                  <a:srgbClr val="FF0000"/>
                </a:solidFill>
              </a:rPr>
              <a:t>condiviso</a:t>
            </a:r>
            <a:r>
              <a:rPr lang="it-IT" sz="3600" dirty="0"/>
              <a:t>.</a:t>
            </a:r>
          </a:p>
        </p:txBody>
      </p:sp>
      <p:sp>
        <p:nvSpPr>
          <p:cNvPr id="4" name="Segnaposto piè di pagina 3"/>
          <p:cNvSpPr>
            <a:spLocks noGrp="1"/>
          </p:cNvSpPr>
          <p:nvPr>
            <p:ph type="ftr" sz="quarter" idx="11"/>
          </p:nvPr>
        </p:nvSpPr>
        <p:spPr/>
        <p:txBody>
          <a:bodyPr/>
          <a:lstStyle/>
          <a:p>
            <a:endParaRPr lang="it-IT" dirty="0"/>
          </a:p>
        </p:txBody>
      </p:sp>
      <p:sp>
        <p:nvSpPr>
          <p:cNvPr id="5" name="Segnaposto numero diapositiva 4"/>
          <p:cNvSpPr>
            <a:spLocks noGrp="1"/>
          </p:cNvSpPr>
          <p:nvPr>
            <p:ph type="sldNum" sz="quarter" idx="12"/>
          </p:nvPr>
        </p:nvSpPr>
        <p:spPr/>
        <p:txBody>
          <a:bodyPr/>
          <a:lstStyle/>
          <a:p>
            <a:fld id="{E7A41E1B-4F70-4964-A407-84C68BE8251C}" type="slidenum">
              <a:rPr lang="it-IT" smtClean="0"/>
              <a:t>6</a:t>
            </a:fld>
            <a:endParaRPr lang="it-IT"/>
          </a:p>
        </p:txBody>
      </p:sp>
    </p:spTree>
    <p:extLst>
      <p:ext uri="{BB962C8B-B14F-4D97-AF65-F5344CB8AC3E}">
        <p14:creationId xmlns:p14="http://schemas.microsoft.com/office/powerpoint/2010/main" val="159926213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alpha val="49000"/>
          </a:schemeClr>
        </a:solidFill>
        <a:effectLst/>
      </p:bgPr>
    </p:bg>
    <p:spTree>
      <p:nvGrpSpPr>
        <p:cNvPr id="1" name=""/>
        <p:cNvGrpSpPr/>
        <p:nvPr/>
      </p:nvGrpSpPr>
      <p:grpSpPr>
        <a:xfrm>
          <a:off x="0" y="0"/>
          <a:ext cx="0" cy="0"/>
          <a:chOff x="0" y="0"/>
          <a:chExt cx="0" cy="0"/>
        </a:xfrm>
      </p:grpSpPr>
      <p:sp>
        <p:nvSpPr>
          <p:cNvPr id="4" name="Segnaposto piè di pagina 3"/>
          <p:cNvSpPr>
            <a:spLocks noGrp="1"/>
          </p:cNvSpPr>
          <p:nvPr>
            <p:ph type="ftr" sz="quarter" idx="11"/>
          </p:nvPr>
        </p:nvSpPr>
        <p:spPr/>
        <p:txBody>
          <a:bodyPr/>
          <a:lstStyle/>
          <a:p>
            <a:endParaRPr lang="it-IT" dirty="0"/>
          </a:p>
        </p:txBody>
      </p:sp>
      <p:sp>
        <p:nvSpPr>
          <p:cNvPr id="5" name="Segnaposto numero diapositiva 4"/>
          <p:cNvSpPr>
            <a:spLocks noGrp="1"/>
          </p:cNvSpPr>
          <p:nvPr>
            <p:ph type="sldNum" sz="quarter" idx="12"/>
          </p:nvPr>
        </p:nvSpPr>
        <p:spPr/>
        <p:txBody>
          <a:bodyPr/>
          <a:lstStyle/>
          <a:p>
            <a:fld id="{E7A41E1B-4F70-4964-A407-84C68BE8251C}" type="slidenum">
              <a:rPr lang="it-IT" smtClean="0"/>
              <a:t>7</a:t>
            </a:fld>
            <a:endParaRPr lang="it-IT"/>
          </a:p>
        </p:txBody>
      </p:sp>
      <p:graphicFrame>
        <p:nvGraphicFramePr>
          <p:cNvPr id="12" name="Tabella 11"/>
          <p:cNvGraphicFramePr>
            <a:graphicFrameLocks noGrp="1"/>
          </p:cNvGraphicFramePr>
          <p:nvPr>
            <p:extLst>
              <p:ext uri="{D42A27DB-BD31-4B8C-83A1-F6EECF244321}">
                <p14:modId xmlns:p14="http://schemas.microsoft.com/office/powerpoint/2010/main" val="2760970963"/>
              </p:ext>
            </p:extLst>
          </p:nvPr>
        </p:nvGraphicFramePr>
        <p:xfrm>
          <a:off x="1115616" y="908723"/>
          <a:ext cx="7242760" cy="5112565"/>
        </p:xfrm>
        <a:graphic>
          <a:graphicData uri="http://schemas.openxmlformats.org/drawingml/2006/table">
            <a:tbl>
              <a:tblPr>
                <a:tableStyleId>{5C22544A-7EE6-4342-B048-85BDC9FD1C3A}</a:tableStyleId>
              </a:tblPr>
              <a:tblGrid>
                <a:gridCol w="2592288"/>
                <a:gridCol w="2520280"/>
                <a:gridCol w="56984"/>
                <a:gridCol w="2073208"/>
              </a:tblGrid>
              <a:tr h="572605">
                <a:tc>
                  <a:txBody>
                    <a:bodyPr/>
                    <a:lstStyle/>
                    <a:p>
                      <a:pPr marR="365760" algn="r" eaLnBrk="0" fontAlgn="base" hangingPunct="0">
                        <a:lnSpc>
                          <a:spcPts val="1645"/>
                        </a:lnSpc>
                        <a:spcBef>
                          <a:spcPts val="1090"/>
                        </a:spcBef>
                        <a:spcAft>
                          <a:spcPts val="20"/>
                        </a:spcAft>
                      </a:pPr>
                      <a:r>
                        <a:rPr lang="it-IT" sz="1800" b="1" spc="-20" dirty="0">
                          <a:solidFill>
                            <a:srgbClr val="FF0000"/>
                          </a:solidFill>
                          <a:effectLst/>
                          <a:latin typeface="Arial" panose="020B0604020202020204" pitchFamily="34" charset="0"/>
                          <a:cs typeface="Arial" panose="020B0604020202020204" pitchFamily="34" charset="0"/>
                        </a:rPr>
                        <a:t>Paese U.E.</a:t>
                      </a:r>
                      <a:endParaRPr lang="it-IT" sz="1800" b="1" dirty="0">
                        <a:solidFill>
                          <a:srgbClr val="FF0000"/>
                        </a:solidFill>
                        <a:effectLst/>
                        <a:latin typeface="Arial" panose="020B0604020202020204" pitchFamily="34" charset="0"/>
                        <a:ea typeface="Times New Roman"/>
                        <a:cs typeface="Arial" panose="020B0604020202020204" pitchFamily="34" charset="0"/>
                      </a:endParaRPr>
                    </a:p>
                  </a:txBody>
                  <a:tcPr marL="0" marR="0" marT="0" marB="0" anchor="ctr"/>
                </a:tc>
                <a:tc>
                  <a:txBody>
                    <a:bodyPr/>
                    <a:lstStyle/>
                    <a:p>
                      <a:pPr algn="ctr" eaLnBrk="0" fontAlgn="base" hangingPunct="0">
                        <a:lnSpc>
                          <a:spcPts val="1645"/>
                        </a:lnSpc>
                        <a:spcBef>
                          <a:spcPts val="1090"/>
                        </a:spcBef>
                        <a:spcAft>
                          <a:spcPts val="20"/>
                        </a:spcAft>
                      </a:pPr>
                      <a:r>
                        <a:rPr lang="it-IT" sz="1800" b="1" dirty="0" smtClean="0">
                          <a:solidFill>
                            <a:srgbClr val="FF0000"/>
                          </a:solidFill>
                          <a:effectLst/>
                          <a:latin typeface="Arial" panose="020B0604020202020204" pitchFamily="34" charset="0"/>
                          <a:ea typeface="Times New Roman"/>
                          <a:cs typeface="Arial" panose="020B0604020202020204" pitchFamily="34" charset="0"/>
                        </a:rPr>
                        <a:t>aliquota</a:t>
                      </a:r>
                      <a:endParaRPr lang="it-IT" sz="1800" b="1" dirty="0">
                        <a:solidFill>
                          <a:srgbClr val="FF0000"/>
                        </a:solidFill>
                        <a:effectLst/>
                        <a:latin typeface="Arial" panose="020B0604020202020204" pitchFamily="34" charset="0"/>
                        <a:ea typeface="Times New Roman"/>
                        <a:cs typeface="Arial" panose="020B0604020202020204" pitchFamily="34" charset="0"/>
                      </a:endParaRPr>
                    </a:p>
                  </a:txBody>
                  <a:tcPr marL="0" marR="0" marT="0" marB="0" anchor="ctr"/>
                </a:tc>
                <a:tc gridSpan="2">
                  <a:txBody>
                    <a:bodyPr/>
                    <a:lstStyle/>
                    <a:p>
                      <a:pPr algn="ctr" eaLnBrk="0" fontAlgn="base" hangingPunct="0">
                        <a:lnSpc>
                          <a:spcPts val="1645"/>
                        </a:lnSpc>
                        <a:spcBef>
                          <a:spcPts val="1090"/>
                        </a:spcBef>
                        <a:spcAft>
                          <a:spcPts val="20"/>
                        </a:spcAft>
                      </a:pPr>
                      <a:endParaRPr lang="it-IT" sz="1800" b="1" dirty="0">
                        <a:solidFill>
                          <a:srgbClr val="FF0000"/>
                        </a:solidFill>
                        <a:effectLst/>
                        <a:latin typeface="Arial" panose="020B0604020202020204" pitchFamily="34" charset="0"/>
                        <a:ea typeface="Times New Roman"/>
                        <a:cs typeface="Arial" panose="020B0604020202020204" pitchFamily="34" charset="0"/>
                      </a:endParaRPr>
                    </a:p>
                  </a:txBody>
                  <a:tcPr marL="0" marR="0" marT="0" marB="0" anchor="ctr">
                    <a:lnB w="12700" cmpd="sng">
                      <a:noFill/>
                    </a:lnB>
                  </a:tcPr>
                </a:tc>
                <a:tc hMerge="1">
                  <a:txBody>
                    <a:bodyPr/>
                    <a:lstStyle/>
                    <a:p>
                      <a:endParaRPr lang="it-IT"/>
                    </a:p>
                  </a:txBody>
                  <a:tcPr/>
                </a:tc>
              </a:tr>
              <a:tr h="124122">
                <a:tc rowSpan="7">
                  <a:txBody>
                    <a:bodyPr/>
                    <a:lstStyle/>
                    <a:p>
                      <a:pPr marL="103505" eaLnBrk="0" fontAlgn="base" hangingPunct="0">
                        <a:lnSpc>
                          <a:spcPts val="1210"/>
                        </a:lnSpc>
                        <a:spcAft>
                          <a:spcPts val="10"/>
                        </a:spcAft>
                      </a:pPr>
                      <a:r>
                        <a:rPr lang="it-IT" sz="1800" b="1" spc="-10" dirty="0">
                          <a:effectLst/>
                          <a:latin typeface="Arial" panose="020B0604020202020204" pitchFamily="34" charset="0"/>
                          <a:cs typeface="Arial" panose="020B0604020202020204" pitchFamily="34" charset="0"/>
                        </a:rPr>
                        <a:t>Paesi Bassi</a:t>
                      </a:r>
                      <a:endParaRPr lang="it-IT" sz="1800" b="1" dirty="0">
                        <a:effectLst/>
                        <a:latin typeface="Arial" panose="020B0604020202020204" pitchFamily="34" charset="0"/>
                        <a:ea typeface="Times New Roman"/>
                        <a:cs typeface="Arial" panose="020B0604020202020204" pitchFamily="34" charset="0"/>
                      </a:endParaRPr>
                    </a:p>
                  </a:txBody>
                  <a:tcPr marL="0" marR="0" marT="0" marB="0" anchor="ctr"/>
                </a:tc>
                <a:tc rowSpan="7">
                  <a:txBody>
                    <a:bodyPr/>
                    <a:lstStyle/>
                    <a:p>
                      <a:pPr marL="811213" marR="1303655" indent="-457200" algn="r" eaLnBrk="0" fontAlgn="base" hangingPunct="0">
                        <a:lnSpc>
                          <a:spcPts val="620"/>
                        </a:lnSpc>
                        <a:spcBef>
                          <a:spcPts val="600"/>
                        </a:spcBef>
                        <a:spcAft>
                          <a:spcPts val="0"/>
                        </a:spcAft>
                        <a:tabLst>
                          <a:tab pos="2697480" algn="l"/>
                          <a:tab pos="3931920" algn="l"/>
                        </a:tabLst>
                      </a:pPr>
                      <a:endParaRPr lang="it-IT" sz="1800" b="1" dirty="0" smtClean="0">
                        <a:effectLst/>
                        <a:latin typeface="Arial" panose="020B0604020202020204" pitchFamily="34" charset="0"/>
                        <a:ea typeface="Times New Roman"/>
                        <a:cs typeface="Arial" panose="020B0604020202020204" pitchFamily="34" charset="0"/>
                      </a:endParaRPr>
                    </a:p>
                    <a:p>
                      <a:pPr marL="811213" marR="1303655" indent="-457200" algn="r" eaLnBrk="0" fontAlgn="base" hangingPunct="0">
                        <a:lnSpc>
                          <a:spcPts val="620"/>
                        </a:lnSpc>
                        <a:spcBef>
                          <a:spcPts val="600"/>
                        </a:spcBef>
                        <a:spcAft>
                          <a:spcPts val="0"/>
                        </a:spcAft>
                        <a:tabLst>
                          <a:tab pos="2697480" algn="l"/>
                          <a:tab pos="3931920" algn="l"/>
                        </a:tabLst>
                      </a:pPr>
                      <a:endParaRPr lang="it-IT" sz="1800" b="1" dirty="0" smtClean="0">
                        <a:effectLst/>
                        <a:latin typeface="Arial" panose="020B0604020202020204" pitchFamily="34" charset="0"/>
                        <a:ea typeface="Times New Roman"/>
                        <a:cs typeface="Arial" panose="020B0604020202020204" pitchFamily="34" charset="0"/>
                      </a:endParaRPr>
                    </a:p>
                    <a:p>
                      <a:pPr marL="1885950" marR="1303655" indent="-457200" algn="r" eaLnBrk="0" fontAlgn="base" hangingPunct="0">
                        <a:lnSpc>
                          <a:spcPts val="620"/>
                        </a:lnSpc>
                        <a:spcBef>
                          <a:spcPts val="600"/>
                        </a:spcBef>
                        <a:spcAft>
                          <a:spcPts val="0"/>
                        </a:spcAft>
                        <a:tabLst>
                          <a:tab pos="2697480" algn="l"/>
                          <a:tab pos="3931920" algn="l"/>
                        </a:tabLst>
                      </a:pPr>
                      <a:endParaRPr lang="it-IT" sz="1800" b="1" dirty="0" smtClean="0">
                        <a:effectLst/>
                        <a:latin typeface="Arial" panose="020B0604020202020204" pitchFamily="34" charset="0"/>
                        <a:ea typeface="Times New Roman"/>
                        <a:cs typeface="Arial" panose="020B0604020202020204" pitchFamily="34" charset="0"/>
                      </a:endParaRPr>
                    </a:p>
                    <a:p>
                      <a:pPr marL="731838" marR="1303655" indent="-731838" algn="r" eaLnBrk="0" fontAlgn="base" hangingPunct="0">
                        <a:lnSpc>
                          <a:spcPts val="620"/>
                        </a:lnSpc>
                        <a:spcBef>
                          <a:spcPts val="600"/>
                        </a:spcBef>
                        <a:spcAft>
                          <a:spcPts val="0"/>
                        </a:spcAft>
                        <a:tabLst>
                          <a:tab pos="2697163" algn="l"/>
                          <a:tab pos="3930650" algn="l"/>
                        </a:tabLst>
                      </a:pPr>
                      <a:r>
                        <a:rPr lang="it-IT" sz="1800" b="1" dirty="0" smtClean="0">
                          <a:effectLst/>
                          <a:latin typeface="Arial" panose="020B0604020202020204" pitchFamily="34" charset="0"/>
                          <a:ea typeface="Times New Roman"/>
                          <a:cs typeface="Arial" panose="020B0604020202020204" pitchFamily="34" charset="0"/>
                        </a:rPr>
                        <a:t>      5   </a:t>
                      </a:r>
                      <a:endParaRPr lang="it-IT" sz="1800" b="1" dirty="0">
                        <a:effectLst/>
                        <a:latin typeface="Arial" panose="020B0604020202020204" pitchFamily="34" charset="0"/>
                        <a:ea typeface="Times New Roman"/>
                        <a:cs typeface="Arial" panose="020B0604020202020204" pitchFamily="34" charset="0"/>
                      </a:endParaRPr>
                    </a:p>
                  </a:txBody>
                  <a:tcPr marL="0" marR="0" marT="0" marB="0">
                    <a:lnR w="12700" cmpd="sng">
                      <a:noFill/>
                    </a:lnR>
                  </a:tcPr>
                </a:tc>
                <a:tc>
                  <a:txBody>
                    <a:bodyPr/>
                    <a:lstStyle/>
                    <a:p>
                      <a:pPr marR="1303655" algn="r" eaLnBrk="0" fontAlgn="base" hangingPunct="0">
                        <a:lnSpc>
                          <a:spcPts val="620"/>
                        </a:lnSpc>
                        <a:spcBef>
                          <a:spcPts val="600"/>
                        </a:spcBef>
                        <a:spcAft>
                          <a:spcPts val="0"/>
                        </a:spcAft>
                        <a:tabLst>
                          <a:tab pos="4125913" algn="l"/>
                        </a:tabLst>
                      </a:pPr>
                      <a:endParaRPr lang="it-IT" sz="1800" b="1" dirty="0">
                        <a:effectLst/>
                        <a:latin typeface="Arial" panose="020B0604020202020204" pitchFamily="34" charset="0"/>
                        <a:ea typeface="Times New Roman"/>
                        <a:cs typeface="Arial" panose="020B0604020202020204" pitchFamily="34" charset="0"/>
                      </a:endParaRP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R="1303655" algn="r" eaLnBrk="0" fontAlgn="base" hangingPunct="0">
                        <a:lnSpc>
                          <a:spcPts val="620"/>
                        </a:lnSpc>
                        <a:spcBef>
                          <a:spcPts val="600"/>
                        </a:spcBef>
                        <a:spcAft>
                          <a:spcPts val="0"/>
                        </a:spcAft>
                        <a:tabLst>
                          <a:tab pos="4125913" algn="l"/>
                        </a:tabLst>
                      </a:pPr>
                      <a:endParaRPr lang="it-IT" sz="1800" b="1" dirty="0">
                        <a:effectLst/>
                        <a:latin typeface="Arial" panose="020B0604020202020204" pitchFamily="34" charset="0"/>
                        <a:ea typeface="Times New Roman"/>
                        <a:cs typeface="Arial" panose="020B0604020202020204" pitchFamily="34" charset="0"/>
                      </a:endParaRP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r>
              <a:tr h="124122">
                <a:tc vMerge="1">
                  <a:txBody>
                    <a:bodyPr/>
                    <a:lstStyle/>
                    <a:p>
                      <a:endParaRPr lang="it-IT"/>
                    </a:p>
                  </a:txBody>
                  <a:tcPr/>
                </a:tc>
                <a:tc vMerge="1">
                  <a:txBody>
                    <a:bodyPr/>
                    <a:lstStyle/>
                    <a:p>
                      <a:endParaRPr lang="it-IT"/>
                    </a:p>
                  </a:txBody>
                  <a:tcPr/>
                </a:tc>
                <a:tc>
                  <a:txBody>
                    <a:bodyPr/>
                    <a:lstStyle/>
                    <a:p>
                      <a:pPr marR="1303655" algn="r" eaLnBrk="0" fontAlgn="base" hangingPunct="0">
                        <a:lnSpc>
                          <a:spcPts val="620"/>
                        </a:lnSpc>
                        <a:spcBef>
                          <a:spcPts val="600"/>
                        </a:spcBef>
                        <a:spcAft>
                          <a:spcPts val="0"/>
                        </a:spcAft>
                        <a:tabLst>
                          <a:tab pos="4125913" algn="l"/>
                        </a:tabLst>
                      </a:pPr>
                      <a:endParaRPr lang="it-IT" sz="1800" b="1" dirty="0">
                        <a:effectLst/>
                        <a:latin typeface="Arial" panose="020B0604020202020204" pitchFamily="34" charset="0"/>
                        <a:ea typeface="Times New Roman"/>
                        <a:cs typeface="Arial" panose="020B0604020202020204" pitchFamily="34" charset="0"/>
                      </a:endParaRP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R="1303655" algn="r" eaLnBrk="0" fontAlgn="base" hangingPunct="0">
                        <a:lnSpc>
                          <a:spcPts val="620"/>
                        </a:lnSpc>
                        <a:spcBef>
                          <a:spcPts val="600"/>
                        </a:spcBef>
                        <a:spcAft>
                          <a:spcPts val="0"/>
                        </a:spcAft>
                        <a:tabLst>
                          <a:tab pos="4125913" algn="l"/>
                        </a:tabLst>
                      </a:pPr>
                      <a:endParaRPr lang="it-IT" sz="1800" b="1" dirty="0">
                        <a:effectLst/>
                        <a:latin typeface="Arial" panose="020B0604020202020204" pitchFamily="34" charset="0"/>
                        <a:ea typeface="Times New Roman"/>
                        <a:cs typeface="Arial" panose="020B0604020202020204" pitchFamily="34" charset="0"/>
                      </a:endParaRP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r>
              <a:tr h="124122">
                <a:tc vMerge="1">
                  <a:txBody>
                    <a:bodyPr/>
                    <a:lstStyle/>
                    <a:p>
                      <a:endParaRPr lang="it-IT"/>
                    </a:p>
                  </a:txBody>
                  <a:tcPr/>
                </a:tc>
                <a:tc vMerge="1">
                  <a:txBody>
                    <a:bodyPr/>
                    <a:lstStyle/>
                    <a:p>
                      <a:endParaRPr lang="it-IT"/>
                    </a:p>
                  </a:txBody>
                  <a:tcPr/>
                </a:tc>
                <a:tc>
                  <a:txBody>
                    <a:bodyPr/>
                    <a:lstStyle/>
                    <a:p>
                      <a:pPr marR="1303655" algn="r" eaLnBrk="0" fontAlgn="base" hangingPunct="0">
                        <a:lnSpc>
                          <a:spcPts val="620"/>
                        </a:lnSpc>
                        <a:spcBef>
                          <a:spcPts val="600"/>
                        </a:spcBef>
                        <a:spcAft>
                          <a:spcPts val="0"/>
                        </a:spcAft>
                        <a:tabLst>
                          <a:tab pos="4125913" algn="l"/>
                        </a:tabLst>
                      </a:pPr>
                      <a:endParaRPr lang="it-IT" sz="1800" b="1" dirty="0">
                        <a:effectLst/>
                        <a:latin typeface="Arial" panose="020B0604020202020204" pitchFamily="34" charset="0"/>
                        <a:ea typeface="Times New Roman"/>
                        <a:cs typeface="Arial" panose="020B0604020202020204" pitchFamily="34" charset="0"/>
                      </a:endParaRP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R="1303655" algn="r" eaLnBrk="0" fontAlgn="base" hangingPunct="0">
                        <a:lnSpc>
                          <a:spcPts val="620"/>
                        </a:lnSpc>
                        <a:spcBef>
                          <a:spcPts val="600"/>
                        </a:spcBef>
                        <a:spcAft>
                          <a:spcPts val="0"/>
                        </a:spcAft>
                        <a:tabLst>
                          <a:tab pos="4125913" algn="l"/>
                        </a:tabLst>
                      </a:pPr>
                      <a:endParaRPr lang="it-IT" sz="1800" b="1" dirty="0">
                        <a:effectLst/>
                        <a:latin typeface="Arial" panose="020B0604020202020204" pitchFamily="34" charset="0"/>
                        <a:ea typeface="Times New Roman"/>
                        <a:cs typeface="Arial" panose="020B0604020202020204" pitchFamily="34" charset="0"/>
                      </a:endParaRP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r>
              <a:tr h="124121">
                <a:tc vMerge="1">
                  <a:txBody>
                    <a:bodyPr/>
                    <a:lstStyle/>
                    <a:p>
                      <a:endParaRPr lang="it-IT"/>
                    </a:p>
                  </a:txBody>
                  <a:tcPr/>
                </a:tc>
                <a:tc vMerge="1">
                  <a:txBody>
                    <a:bodyPr/>
                    <a:lstStyle/>
                    <a:p>
                      <a:endParaRPr lang="it-IT"/>
                    </a:p>
                  </a:txBody>
                  <a:tcPr/>
                </a:tc>
                <a:tc>
                  <a:txBody>
                    <a:bodyPr/>
                    <a:lstStyle/>
                    <a:p>
                      <a:pPr marR="1303655" algn="r" eaLnBrk="0" fontAlgn="base" hangingPunct="0">
                        <a:lnSpc>
                          <a:spcPts val="620"/>
                        </a:lnSpc>
                        <a:spcBef>
                          <a:spcPts val="600"/>
                        </a:spcBef>
                        <a:spcAft>
                          <a:spcPts val="0"/>
                        </a:spcAft>
                        <a:tabLst>
                          <a:tab pos="4125913" algn="l"/>
                        </a:tabLst>
                      </a:pPr>
                      <a:endParaRPr lang="it-IT" sz="1800" b="1" dirty="0">
                        <a:effectLst/>
                        <a:latin typeface="Arial" panose="020B0604020202020204" pitchFamily="34" charset="0"/>
                        <a:ea typeface="Times New Roman"/>
                        <a:cs typeface="Arial" panose="020B0604020202020204" pitchFamily="34" charset="0"/>
                      </a:endParaRP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R="1303655" algn="r" eaLnBrk="0" fontAlgn="base" hangingPunct="0">
                        <a:lnSpc>
                          <a:spcPts val="620"/>
                        </a:lnSpc>
                        <a:spcBef>
                          <a:spcPts val="600"/>
                        </a:spcBef>
                        <a:spcAft>
                          <a:spcPts val="0"/>
                        </a:spcAft>
                        <a:tabLst>
                          <a:tab pos="4125913" algn="l"/>
                        </a:tabLst>
                      </a:pPr>
                      <a:endParaRPr lang="it-IT" sz="1800" b="1" dirty="0">
                        <a:effectLst/>
                        <a:latin typeface="Arial" panose="020B0604020202020204" pitchFamily="34" charset="0"/>
                        <a:ea typeface="Times New Roman"/>
                        <a:cs typeface="Arial" panose="020B0604020202020204" pitchFamily="34" charset="0"/>
                      </a:endParaRP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r>
              <a:tr h="124122">
                <a:tc vMerge="1">
                  <a:txBody>
                    <a:bodyPr/>
                    <a:lstStyle/>
                    <a:p>
                      <a:endParaRPr lang="it-IT"/>
                    </a:p>
                  </a:txBody>
                  <a:tcPr/>
                </a:tc>
                <a:tc vMerge="1">
                  <a:txBody>
                    <a:bodyPr/>
                    <a:lstStyle/>
                    <a:p>
                      <a:endParaRPr lang="it-IT"/>
                    </a:p>
                  </a:txBody>
                  <a:tcPr/>
                </a:tc>
                <a:tc>
                  <a:txBody>
                    <a:bodyPr/>
                    <a:lstStyle/>
                    <a:p>
                      <a:pPr marR="1303655" algn="r" eaLnBrk="0" fontAlgn="base" hangingPunct="0">
                        <a:lnSpc>
                          <a:spcPts val="620"/>
                        </a:lnSpc>
                        <a:spcBef>
                          <a:spcPts val="600"/>
                        </a:spcBef>
                        <a:spcAft>
                          <a:spcPts val="0"/>
                        </a:spcAft>
                        <a:tabLst>
                          <a:tab pos="4125913" algn="l"/>
                        </a:tabLst>
                      </a:pPr>
                      <a:endParaRPr lang="it-IT" sz="1800" b="1" dirty="0">
                        <a:effectLst/>
                        <a:latin typeface="Arial" panose="020B0604020202020204" pitchFamily="34" charset="0"/>
                        <a:ea typeface="Times New Roman"/>
                        <a:cs typeface="Arial" panose="020B0604020202020204" pitchFamily="34" charset="0"/>
                      </a:endParaRP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R="1303655" algn="r" eaLnBrk="0" fontAlgn="base" hangingPunct="0">
                        <a:lnSpc>
                          <a:spcPts val="620"/>
                        </a:lnSpc>
                        <a:spcBef>
                          <a:spcPts val="600"/>
                        </a:spcBef>
                        <a:spcAft>
                          <a:spcPts val="0"/>
                        </a:spcAft>
                        <a:tabLst>
                          <a:tab pos="4125913" algn="l"/>
                        </a:tabLst>
                      </a:pPr>
                      <a:endParaRPr lang="it-IT" sz="1800" b="1" dirty="0">
                        <a:effectLst/>
                        <a:latin typeface="Arial" panose="020B0604020202020204" pitchFamily="34" charset="0"/>
                        <a:ea typeface="Times New Roman"/>
                        <a:cs typeface="Arial" panose="020B0604020202020204" pitchFamily="34" charset="0"/>
                      </a:endParaRP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r>
              <a:tr h="124122">
                <a:tc vMerge="1">
                  <a:txBody>
                    <a:bodyPr/>
                    <a:lstStyle/>
                    <a:p>
                      <a:endParaRPr lang="it-IT"/>
                    </a:p>
                  </a:txBody>
                  <a:tcPr/>
                </a:tc>
                <a:tc vMerge="1">
                  <a:txBody>
                    <a:bodyPr/>
                    <a:lstStyle/>
                    <a:p>
                      <a:endParaRPr lang="it-IT"/>
                    </a:p>
                  </a:txBody>
                  <a:tcPr/>
                </a:tc>
                <a:tc>
                  <a:txBody>
                    <a:bodyPr/>
                    <a:lstStyle/>
                    <a:p>
                      <a:pPr marR="1303655" algn="r" eaLnBrk="0" fontAlgn="base" hangingPunct="0">
                        <a:lnSpc>
                          <a:spcPts val="620"/>
                        </a:lnSpc>
                        <a:spcBef>
                          <a:spcPts val="600"/>
                        </a:spcBef>
                        <a:spcAft>
                          <a:spcPts val="0"/>
                        </a:spcAft>
                        <a:tabLst>
                          <a:tab pos="4125913" algn="l"/>
                        </a:tabLst>
                      </a:pPr>
                      <a:endParaRPr lang="it-IT" sz="1800" b="1" dirty="0">
                        <a:effectLst/>
                        <a:latin typeface="Arial" panose="020B0604020202020204" pitchFamily="34" charset="0"/>
                        <a:ea typeface="Times New Roman"/>
                        <a:cs typeface="Arial" panose="020B0604020202020204" pitchFamily="34" charset="0"/>
                      </a:endParaRP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R="1303655" algn="r" eaLnBrk="0" fontAlgn="base" hangingPunct="0">
                        <a:lnSpc>
                          <a:spcPts val="620"/>
                        </a:lnSpc>
                        <a:spcBef>
                          <a:spcPts val="600"/>
                        </a:spcBef>
                        <a:spcAft>
                          <a:spcPts val="0"/>
                        </a:spcAft>
                        <a:tabLst>
                          <a:tab pos="4125913" algn="l"/>
                        </a:tabLst>
                      </a:pPr>
                      <a:endParaRPr lang="it-IT" sz="1800" b="1" dirty="0">
                        <a:effectLst/>
                        <a:latin typeface="Arial" panose="020B0604020202020204" pitchFamily="34" charset="0"/>
                        <a:ea typeface="Times New Roman"/>
                        <a:cs typeface="Arial" panose="020B0604020202020204" pitchFamily="34" charset="0"/>
                      </a:endParaRP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r>
              <a:tr h="124122">
                <a:tc vMerge="1">
                  <a:txBody>
                    <a:bodyPr/>
                    <a:lstStyle/>
                    <a:p>
                      <a:endParaRPr lang="it-IT"/>
                    </a:p>
                  </a:txBody>
                  <a:tcPr/>
                </a:tc>
                <a:tc vMerge="1">
                  <a:txBody>
                    <a:bodyPr/>
                    <a:lstStyle/>
                    <a:p>
                      <a:endParaRPr lang="it-IT"/>
                    </a:p>
                  </a:txBody>
                  <a:tcPr/>
                </a:tc>
                <a:tc>
                  <a:txBody>
                    <a:bodyPr/>
                    <a:lstStyle/>
                    <a:p>
                      <a:pPr marR="1303655" algn="r" eaLnBrk="0" fontAlgn="base" hangingPunct="0">
                        <a:lnSpc>
                          <a:spcPts val="620"/>
                        </a:lnSpc>
                        <a:spcBef>
                          <a:spcPts val="600"/>
                        </a:spcBef>
                        <a:spcAft>
                          <a:spcPts val="0"/>
                        </a:spcAft>
                        <a:tabLst>
                          <a:tab pos="4125913" algn="l"/>
                        </a:tabLst>
                      </a:pPr>
                      <a:endParaRPr lang="it-IT" sz="1800" b="1" dirty="0">
                        <a:effectLst/>
                        <a:latin typeface="Arial" panose="020B0604020202020204" pitchFamily="34" charset="0"/>
                        <a:ea typeface="Times New Roman"/>
                        <a:cs typeface="Arial" panose="020B0604020202020204" pitchFamily="34" charset="0"/>
                      </a:endParaRP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R="1303655" algn="r" eaLnBrk="0" fontAlgn="base" hangingPunct="0">
                        <a:lnSpc>
                          <a:spcPts val="620"/>
                        </a:lnSpc>
                        <a:spcBef>
                          <a:spcPts val="600"/>
                        </a:spcBef>
                        <a:spcAft>
                          <a:spcPts val="0"/>
                        </a:spcAft>
                        <a:tabLst>
                          <a:tab pos="4125913" algn="l"/>
                        </a:tabLst>
                      </a:pPr>
                      <a:endParaRPr lang="it-IT" sz="1800" b="1" dirty="0">
                        <a:effectLst/>
                        <a:latin typeface="Arial" panose="020B0604020202020204" pitchFamily="34" charset="0"/>
                        <a:ea typeface="Times New Roman"/>
                        <a:cs typeface="Arial" panose="020B0604020202020204" pitchFamily="34" charset="0"/>
                      </a:endParaRP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r>
              <a:tr h="707772">
                <a:tc>
                  <a:txBody>
                    <a:bodyPr/>
                    <a:lstStyle/>
                    <a:p>
                      <a:pPr marL="103505" eaLnBrk="0" fontAlgn="base" hangingPunct="0">
                        <a:lnSpc>
                          <a:spcPts val="1315"/>
                        </a:lnSpc>
                        <a:spcBef>
                          <a:spcPts val="1180"/>
                        </a:spcBef>
                        <a:spcAft>
                          <a:spcPts val="0"/>
                        </a:spcAft>
                      </a:pPr>
                      <a:endParaRPr lang="it-IT" sz="1800" b="1" spc="-10" dirty="0" smtClean="0">
                        <a:effectLst/>
                        <a:latin typeface="Arial" panose="020B0604020202020204" pitchFamily="34" charset="0"/>
                        <a:cs typeface="Arial" panose="020B0604020202020204" pitchFamily="34" charset="0"/>
                      </a:endParaRPr>
                    </a:p>
                    <a:p>
                      <a:pPr marL="103505" eaLnBrk="0" fontAlgn="base" hangingPunct="0">
                        <a:lnSpc>
                          <a:spcPts val="1315"/>
                        </a:lnSpc>
                        <a:spcBef>
                          <a:spcPts val="1180"/>
                        </a:spcBef>
                        <a:spcAft>
                          <a:spcPts val="0"/>
                        </a:spcAft>
                      </a:pPr>
                      <a:r>
                        <a:rPr lang="it-IT" sz="1800" b="1" spc="-10" dirty="0" smtClean="0">
                          <a:effectLst/>
                          <a:latin typeface="Arial" panose="020B0604020202020204" pitchFamily="34" charset="0"/>
                          <a:cs typeface="Arial" panose="020B0604020202020204" pitchFamily="34" charset="0"/>
                        </a:rPr>
                        <a:t>Gran </a:t>
                      </a:r>
                      <a:r>
                        <a:rPr lang="it-IT" sz="1800" b="1" spc="-10" dirty="0">
                          <a:effectLst/>
                          <a:latin typeface="Arial" panose="020B0604020202020204" pitchFamily="34" charset="0"/>
                          <a:cs typeface="Arial" panose="020B0604020202020204" pitchFamily="34" charset="0"/>
                        </a:rPr>
                        <a:t>Bretagna</a:t>
                      </a:r>
                      <a:endParaRPr lang="it-IT" sz="1800" b="1" dirty="0">
                        <a:effectLst/>
                        <a:latin typeface="Arial" panose="020B0604020202020204" pitchFamily="34" charset="0"/>
                        <a:ea typeface="Times New Roman"/>
                        <a:cs typeface="Arial" panose="020B0604020202020204" pitchFamily="34" charset="0"/>
                      </a:endParaRPr>
                    </a:p>
                  </a:txBody>
                  <a:tcPr marL="0" marR="0" marT="0" marB="0"/>
                </a:tc>
                <a:tc>
                  <a:txBody>
                    <a:bodyPr/>
                    <a:lstStyle/>
                    <a:p>
                      <a:pPr marL="91440" algn="ctr" eaLnBrk="0" fontAlgn="base" hangingPunct="0">
                        <a:lnSpc>
                          <a:spcPts val="1250"/>
                        </a:lnSpc>
                        <a:spcBef>
                          <a:spcPts val="550"/>
                        </a:spcBef>
                        <a:spcAft>
                          <a:spcPts val="695"/>
                        </a:spcAft>
                      </a:pPr>
                      <a:r>
                        <a:rPr lang="it-IT" sz="1800" b="1" dirty="0" smtClean="0">
                          <a:effectLst/>
                          <a:latin typeface="Arial" panose="020B0604020202020204" pitchFamily="34" charset="0"/>
                          <a:ea typeface="Times New Roman"/>
                          <a:cs typeface="Arial" panose="020B0604020202020204" pitchFamily="34" charset="0"/>
                        </a:rPr>
                        <a:t> 10</a:t>
                      </a:r>
                      <a:endParaRPr lang="it-IT" sz="1800" b="1" dirty="0">
                        <a:effectLst/>
                        <a:latin typeface="Arial" panose="020B0604020202020204" pitchFamily="34" charset="0"/>
                        <a:ea typeface="Times New Roman"/>
                        <a:cs typeface="Arial" panose="020B0604020202020204" pitchFamily="34" charset="0"/>
                      </a:endParaRPr>
                    </a:p>
                  </a:txBody>
                  <a:tcPr marL="0" marR="0" marT="0" marB="0" anchor="ctr"/>
                </a:tc>
                <a:tc gridSpan="2">
                  <a:txBody>
                    <a:bodyPr/>
                    <a:lstStyle/>
                    <a:p>
                      <a:pPr marL="91440" eaLnBrk="0" fontAlgn="base" hangingPunct="0">
                        <a:lnSpc>
                          <a:spcPts val="1250"/>
                        </a:lnSpc>
                        <a:spcBef>
                          <a:spcPts val="550"/>
                        </a:spcBef>
                        <a:spcAft>
                          <a:spcPts val="695"/>
                        </a:spcAft>
                      </a:pPr>
                      <a:endParaRPr lang="it-IT" sz="1800" b="1" dirty="0">
                        <a:effectLst/>
                        <a:latin typeface="Arial" panose="020B0604020202020204" pitchFamily="34" charset="0"/>
                        <a:ea typeface="Times New Roman"/>
                        <a:cs typeface="Arial" panose="020B0604020202020204" pitchFamily="34" charset="0"/>
                      </a:endParaRPr>
                    </a:p>
                  </a:txBody>
                  <a:tcPr marL="0" marR="0" marT="0" marB="0" anchor="ctr">
                    <a:lnT w="12700" cmpd="sng">
                      <a:noFill/>
                    </a:lnT>
                  </a:tcPr>
                </a:tc>
                <a:tc hMerge="1">
                  <a:txBody>
                    <a:bodyPr/>
                    <a:lstStyle/>
                    <a:p>
                      <a:endParaRPr lang="it-IT"/>
                    </a:p>
                  </a:txBody>
                  <a:tcPr/>
                </a:tc>
              </a:tr>
              <a:tr h="349840">
                <a:tc>
                  <a:txBody>
                    <a:bodyPr/>
                    <a:lstStyle/>
                    <a:p>
                      <a:pPr eaLnBrk="0" fontAlgn="base" hangingPunct="0">
                        <a:lnSpc>
                          <a:spcPct val="115000"/>
                        </a:lnSpc>
                        <a:spcAft>
                          <a:spcPts val="0"/>
                        </a:spcAft>
                      </a:pPr>
                      <a:r>
                        <a:rPr lang="it-IT" sz="1800" b="1" dirty="0">
                          <a:effectLst/>
                          <a:latin typeface="Arial" panose="020B0604020202020204" pitchFamily="34" charset="0"/>
                          <a:cs typeface="Arial" panose="020B0604020202020204" pitchFamily="34" charset="0"/>
                        </a:rPr>
                        <a:t> </a:t>
                      </a:r>
                      <a:endParaRPr lang="it-IT" sz="1800" b="1" dirty="0">
                        <a:effectLst/>
                        <a:latin typeface="Arial" panose="020B0604020202020204" pitchFamily="34" charset="0"/>
                        <a:ea typeface="Times New Roman"/>
                        <a:cs typeface="Arial" panose="020B0604020202020204" pitchFamily="34" charset="0"/>
                      </a:endParaRPr>
                    </a:p>
                  </a:txBody>
                  <a:tcPr marL="0" marR="0" marT="0" marB="0"/>
                </a:tc>
                <a:tc>
                  <a:txBody>
                    <a:bodyPr/>
                    <a:lstStyle/>
                    <a:p>
                      <a:pPr marL="91440" algn="ctr" eaLnBrk="0" fontAlgn="base" hangingPunct="0">
                        <a:lnSpc>
                          <a:spcPts val="670"/>
                        </a:lnSpc>
                        <a:spcAft>
                          <a:spcPts val="430"/>
                        </a:spcAft>
                      </a:pPr>
                      <a:r>
                        <a:rPr lang="it-IT" sz="1800" b="1" dirty="0" smtClean="0">
                          <a:effectLst/>
                          <a:latin typeface="Arial" panose="020B0604020202020204" pitchFamily="34" charset="0"/>
                          <a:ea typeface="Times New Roman"/>
                          <a:cs typeface="Arial" panose="020B0604020202020204" pitchFamily="34" charset="0"/>
                        </a:rPr>
                        <a:t> </a:t>
                      </a:r>
                      <a:endParaRPr lang="it-IT" sz="1800" b="1" dirty="0">
                        <a:effectLst/>
                        <a:latin typeface="Arial" panose="020B0604020202020204" pitchFamily="34" charset="0"/>
                        <a:ea typeface="Times New Roman"/>
                        <a:cs typeface="Arial" panose="020B0604020202020204" pitchFamily="34" charset="0"/>
                      </a:endParaRPr>
                    </a:p>
                  </a:txBody>
                  <a:tcPr marL="0" marR="0" marT="0" marB="0"/>
                </a:tc>
                <a:tc gridSpan="2">
                  <a:txBody>
                    <a:bodyPr/>
                    <a:lstStyle/>
                    <a:p>
                      <a:pPr marL="91440" eaLnBrk="0" fontAlgn="base" hangingPunct="0">
                        <a:lnSpc>
                          <a:spcPts val="670"/>
                        </a:lnSpc>
                        <a:spcAft>
                          <a:spcPts val="430"/>
                        </a:spcAft>
                      </a:pPr>
                      <a:endParaRPr lang="it-IT" sz="1800" b="1" dirty="0">
                        <a:effectLst/>
                        <a:latin typeface="Arial" panose="020B0604020202020204" pitchFamily="34" charset="0"/>
                        <a:ea typeface="Times New Roman"/>
                        <a:cs typeface="Arial" panose="020B0604020202020204" pitchFamily="34" charset="0"/>
                      </a:endParaRPr>
                    </a:p>
                  </a:txBody>
                  <a:tcPr marL="0" marR="0" marT="0" marB="0"/>
                </a:tc>
                <a:tc hMerge="1">
                  <a:txBody>
                    <a:bodyPr/>
                    <a:lstStyle/>
                    <a:p>
                      <a:endParaRPr lang="it-IT"/>
                    </a:p>
                  </a:txBody>
                  <a:tcPr/>
                </a:tc>
              </a:tr>
              <a:tr h="288430">
                <a:tc>
                  <a:txBody>
                    <a:bodyPr/>
                    <a:lstStyle/>
                    <a:p>
                      <a:pPr marL="103505" eaLnBrk="0" fontAlgn="base" hangingPunct="0">
                        <a:lnSpc>
                          <a:spcPts val="1045"/>
                        </a:lnSpc>
                        <a:spcBef>
                          <a:spcPts val="175"/>
                        </a:spcBef>
                        <a:spcAft>
                          <a:spcPts val="0"/>
                        </a:spcAft>
                      </a:pPr>
                      <a:r>
                        <a:rPr lang="it-IT" sz="1800" b="1" spc="-10" dirty="0">
                          <a:effectLst/>
                          <a:latin typeface="Arial" panose="020B0604020202020204" pitchFamily="34" charset="0"/>
                          <a:cs typeface="Arial" panose="020B0604020202020204" pitchFamily="34" charset="0"/>
                        </a:rPr>
                        <a:t>Belgio</a:t>
                      </a:r>
                      <a:endParaRPr lang="it-IT" sz="1800" b="1" dirty="0">
                        <a:effectLst/>
                        <a:latin typeface="Arial" panose="020B0604020202020204" pitchFamily="34" charset="0"/>
                        <a:ea typeface="Times New Roman"/>
                        <a:cs typeface="Arial" panose="020B0604020202020204" pitchFamily="34" charset="0"/>
                      </a:endParaRPr>
                    </a:p>
                  </a:txBody>
                  <a:tcPr marL="0" marR="0" marT="0" marB="0" anchor="ctr"/>
                </a:tc>
                <a:tc>
                  <a:txBody>
                    <a:bodyPr/>
                    <a:lstStyle/>
                    <a:p>
                      <a:pPr marL="91440" algn="ctr" eaLnBrk="0" fontAlgn="base" hangingPunct="0">
                        <a:lnSpc>
                          <a:spcPts val="795"/>
                        </a:lnSpc>
                        <a:spcAft>
                          <a:spcPts val="425"/>
                        </a:spcAft>
                      </a:pPr>
                      <a:r>
                        <a:rPr lang="it-IT" sz="1800" b="1" dirty="0" smtClean="0">
                          <a:effectLst/>
                          <a:latin typeface="Arial" panose="020B0604020202020204" pitchFamily="34" charset="0"/>
                          <a:ea typeface="Times New Roman"/>
                          <a:cs typeface="Arial" panose="020B0604020202020204" pitchFamily="34" charset="0"/>
                        </a:rPr>
                        <a:t>0 – 6,8</a:t>
                      </a:r>
                      <a:endParaRPr lang="it-IT" sz="1800" b="1" dirty="0">
                        <a:effectLst/>
                        <a:latin typeface="Arial" panose="020B0604020202020204" pitchFamily="34" charset="0"/>
                        <a:ea typeface="Times New Roman"/>
                        <a:cs typeface="Arial" panose="020B0604020202020204" pitchFamily="34" charset="0"/>
                      </a:endParaRPr>
                    </a:p>
                  </a:txBody>
                  <a:tcPr marL="0" marR="0" marT="0" marB="0"/>
                </a:tc>
                <a:tc gridSpan="2">
                  <a:txBody>
                    <a:bodyPr/>
                    <a:lstStyle/>
                    <a:p>
                      <a:pPr marL="91440" eaLnBrk="0" fontAlgn="base" hangingPunct="0">
                        <a:lnSpc>
                          <a:spcPts val="795"/>
                        </a:lnSpc>
                        <a:spcAft>
                          <a:spcPts val="425"/>
                        </a:spcAft>
                      </a:pPr>
                      <a:endParaRPr lang="it-IT" sz="1800" b="1" dirty="0">
                        <a:effectLst/>
                        <a:latin typeface="Arial" panose="020B0604020202020204" pitchFamily="34" charset="0"/>
                        <a:ea typeface="Times New Roman"/>
                        <a:cs typeface="Arial" panose="020B0604020202020204" pitchFamily="34" charset="0"/>
                      </a:endParaRPr>
                    </a:p>
                  </a:txBody>
                  <a:tcPr marL="0" marR="0" marT="0" marB="0"/>
                </a:tc>
                <a:tc hMerge="1">
                  <a:txBody>
                    <a:bodyPr/>
                    <a:lstStyle/>
                    <a:p>
                      <a:endParaRPr lang="it-IT"/>
                    </a:p>
                  </a:txBody>
                  <a:tcPr/>
                </a:tc>
              </a:tr>
              <a:tr h="585365">
                <a:tc>
                  <a:txBody>
                    <a:bodyPr/>
                    <a:lstStyle/>
                    <a:p>
                      <a:pPr marL="103505" eaLnBrk="0" fontAlgn="base" hangingPunct="0">
                        <a:lnSpc>
                          <a:spcPts val="1195"/>
                        </a:lnSpc>
                        <a:spcBef>
                          <a:spcPts val="1275"/>
                        </a:spcBef>
                        <a:spcAft>
                          <a:spcPts val="0"/>
                        </a:spcAft>
                      </a:pPr>
                      <a:endParaRPr lang="it-IT" sz="1800" b="1" spc="-10" dirty="0" smtClean="0">
                        <a:effectLst/>
                        <a:latin typeface="Arial" panose="020B0604020202020204" pitchFamily="34" charset="0"/>
                        <a:cs typeface="Arial" panose="020B0604020202020204" pitchFamily="34" charset="0"/>
                      </a:endParaRPr>
                    </a:p>
                    <a:p>
                      <a:pPr marL="103505" eaLnBrk="0" fontAlgn="base" hangingPunct="0">
                        <a:lnSpc>
                          <a:spcPts val="1195"/>
                        </a:lnSpc>
                        <a:spcBef>
                          <a:spcPts val="1275"/>
                        </a:spcBef>
                        <a:spcAft>
                          <a:spcPts val="0"/>
                        </a:spcAft>
                      </a:pPr>
                      <a:r>
                        <a:rPr lang="it-IT" sz="1800" b="1" spc="-10" dirty="0" smtClean="0">
                          <a:effectLst/>
                          <a:latin typeface="Arial" panose="020B0604020202020204" pitchFamily="34" charset="0"/>
                          <a:cs typeface="Arial" panose="020B0604020202020204" pitchFamily="34" charset="0"/>
                        </a:rPr>
                        <a:t>Lussemburgo</a:t>
                      </a:r>
                      <a:endParaRPr lang="it-IT" sz="1800" b="1" dirty="0">
                        <a:effectLst/>
                        <a:latin typeface="Arial" panose="020B0604020202020204" pitchFamily="34" charset="0"/>
                        <a:ea typeface="Times New Roman"/>
                        <a:cs typeface="Arial" panose="020B0604020202020204" pitchFamily="34" charset="0"/>
                      </a:endParaRPr>
                    </a:p>
                  </a:txBody>
                  <a:tcPr marL="0" marR="0" marT="0" marB="0"/>
                </a:tc>
                <a:tc>
                  <a:txBody>
                    <a:bodyPr/>
                    <a:lstStyle/>
                    <a:p>
                      <a:pPr marL="91440" algn="ctr" eaLnBrk="0" fontAlgn="base" hangingPunct="0">
                        <a:lnSpc>
                          <a:spcPts val="1250"/>
                        </a:lnSpc>
                        <a:spcBef>
                          <a:spcPts val="645"/>
                        </a:spcBef>
                        <a:spcAft>
                          <a:spcPts val="575"/>
                        </a:spcAft>
                      </a:pPr>
                      <a:r>
                        <a:rPr lang="it-IT" sz="1800" b="1" dirty="0" smtClean="0">
                          <a:effectLst/>
                          <a:latin typeface="Arial" panose="020B0604020202020204" pitchFamily="34" charset="0"/>
                          <a:ea typeface="Times New Roman"/>
                          <a:cs typeface="Arial" panose="020B0604020202020204" pitchFamily="34" charset="0"/>
                        </a:rPr>
                        <a:t>  5,8</a:t>
                      </a:r>
                      <a:endParaRPr lang="it-IT" sz="1800" b="1" dirty="0">
                        <a:effectLst/>
                        <a:latin typeface="Arial" panose="020B0604020202020204" pitchFamily="34" charset="0"/>
                        <a:ea typeface="Times New Roman"/>
                        <a:cs typeface="Arial" panose="020B0604020202020204" pitchFamily="34" charset="0"/>
                      </a:endParaRPr>
                    </a:p>
                  </a:txBody>
                  <a:tcPr marL="0" marR="0" marT="0" marB="0" anchor="ctr"/>
                </a:tc>
                <a:tc gridSpan="2">
                  <a:txBody>
                    <a:bodyPr/>
                    <a:lstStyle/>
                    <a:p>
                      <a:pPr marL="91440" eaLnBrk="0" fontAlgn="base" hangingPunct="0">
                        <a:lnSpc>
                          <a:spcPts val="1250"/>
                        </a:lnSpc>
                        <a:spcBef>
                          <a:spcPts val="645"/>
                        </a:spcBef>
                        <a:spcAft>
                          <a:spcPts val="575"/>
                        </a:spcAft>
                      </a:pPr>
                      <a:endParaRPr lang="it-IT" sz="1800" b="1" dirty="0">
                        <a:effectLst/>
                        <a:latin typeface="Arial" panose="020B0604020202020204" pitchFamily="34" charset="0"/>
                        <a:ea typeface="Times New Roman"/>
                        <a:cs typeface="Arial" panose="020B0604020202020204" pitchFamily="34" charset="0"/>
                      </a:endParaRPr>
                    </a:p>
                  </a:txBody>
                  <a:tcPr marL="0" marR="0" marT="0" marB="0" anchor="ctr"/>
                </a:tc>
                <a:tc hMerge="1">
                  <a:txBody>
                    <a:bodyPr/>
                    <a:lstStyle/>
                    <a:p>
                      <a:endParaRPr lang="it-IT"/>
                    </a:p>
                  </a:txBody>
                  <a:tcPr/>
                </a:tc>
              </a:tr>
              <a:tr h="349840">
                <a:tc>
                  <a:txBody>
                    <a:bodyPr/>
                    <a:lstStyle/>
                    <a:p>
                      <a:pPr eaLnBrk="0" fontAlgn="base" hangingPunct="0">
                        <a:lnSpc>
                          <a:spcPct val="115000"/>
                        </a:lnSpc>
                        <a:spcAft>
                          <a:spcPts val="0"/>
                        </a:spcAft>
                      </a:pPr>
                      <a:r>
                        <a:rPr lang="it-IT" sz="1800" b="1" dirty="0">
                          <a:effectLst/>
                          <a:latin typeface="Arial" panose="020B0604020202020204" pitchFamily="34" charset="0"/>
                          <a:cs typeface="Arial" panose="020B0604020202020204" pitchFamily="34" charset="0"/>
                        </a:rPr>
                        <a:t> </a:t>
                      </a:r>
                      <a:endParaRPr lang="it-IT" sz="1800" b="1" dirty="0">
                        <a:effectLst/>
                        <a:latin typeface="Arial" panose="020B0604020202020204" pitchFamily="34" charset="0"/>
                        <a:ea typeface="Times New Roman"/>
                        <a:cs typeface="Arial" panose="020B0604020202020204" pitchFamily="34" charset="0"/>
                      </a:endParaRPr>
                    </a:p>
                  </a:txBody>
                  <a:tcPr marL="0" marR="0" marT="0" marB="0"/>
                </a:tc>
                <a:tc>
                  <a:txBody>
                    <a:bodyPr/>
                    <a:lstStyle/>
                    <a:p>
                      <a:pPr marL="91440" algn="ctr" eaLnBrk="0" fontAlgn="base" hangingPunct="0">
                        <a:lnSpc>
                          <a:spcPts val="375"/>
                        </a:lnSpc>
                        <a:spcBef>
                          <a:spcPts val="525"/>
                        </a:spcBef>
                        <a:spcAft>
                          <a:spcPts val="0"/>
                        </a:spcAft>
                        <a:tabLst>
                          <a:tab pos="685800" algn="l"/>
                          <a:tab pos="5577840" algn="r"/>
                        </a:tabLst>
                      </a:pPr>
                      <a:endParaRPr lang="it-IT" sz="1800" b="1" dirty="0">
                        <a:effectLst/>
                        <a:latin typeface="Arial" panose="020B0604020202020204" pitchFamily="34" charset="0"/>
                        <a:ea typeface="Times New Roman"/>
                        <a:cs typeface="Arial" panose="020B0604020202020204" pitchFamily="34" charset="0"/>
                      </a:endParaRPr>
                    </a:p>
                  </a:txBody>
                  <a:tcPr marL="0" marR="0" marT="0" marB="0" anchor="b"/>
                </a:tc>
                <a:tc gridSpan="2">
                  <a:txBody>
                    <a:bodyPr/>
                    <a:lstStyle/>
                    <a:p>
                      <a:pPr marL="91440" eaLnBrk="0" fontAlgn="base" hangingPunct="0">
                        <a:lnSpc>
                          <a:spcPts val="375"/>
                        </a:lnSpc>
                        <a:spcBef>
                          <a:spcPts val="525"/>
                        </a:spcBef>
                        <a:spcAft>
                          <a:spcPts val="0"/>
                        </a:spcAft>
                        <a:tabLst>
                          <a:tab pos="685800" algn="l"/>
                          <a:tab pos="5577840" algn="r"/>
                        </a:tabLst>
                      </a:pPr>
                      <a:endParaRPr lang="it-IT" sz="1800" b="1" dirty="0">
                        <a:effectLst/>
                        <a:latin typeface="Arial" panose="020B0604020202020204" pitchFamily="34" charset="0"/>
                        <a:ea typeface="Times New Roman"/>
                        <a:cs typeface="Arial" panose="020B0604020202020204" pitchFamily="34" charset="0"/>
                      </a:endParaRPr>
                    </a:p>
                  </a:txBody>
                  <a:tcPr marL="0" marR="0" marT="0" marB="0" anchor="b"/>
                </a:tc>
                <a:tc hMerge="1">
                  <a:txBody>
                    <a:bodyPr/>
                    <a:lstStyle/>
                    <a:p>
                      <a:endParaRPr lang="it-IT"/>
                    </a:p>
                  </a:txBody>
                  <a:tcPr/>
                </a:tc>
              </a:tr>
              <a:tr h="370948">
                <a:tc>
                  <a:txBody>
                    <a:bodyPr/>
                    <a:lstStyle/>
                    <a:p>
                      <a:pPr marL="103505" eaLnBrk="0" fontAlgn="base" hangingPunct="0">
                        <a:lnSpc>
                          <a:spcPts val="1315"/>
                        </a:lnSpc>
                        <a:spcAft>
                          <a:spcPts val="840"/>
                        </a:spcAft>
                      </a:pPr>
                      <a:r>
                        <a:rPr lang="it-IT" sz="1800" b="1" spc="-15">
                          <a:effectLst/>
                          <a:latin typeface="Arial" panose="020B0604020202020204" pitchFamily="34" charset="0"/>
                          <a:cs typeface="Arial" panose="020B0604020202020204" pitchFamily="34" charset="0"/>
                        </a:rPr>
                        <a:t>Spagna</a:t>
                      </a:r>
                      <a:endParaRPr lang="it-IT" sz="1800" b="1">
                        <a:effectLst/>
                        <a:latin typeface="Arial" panose="020B0604020202020204" pitchFamily="34" charset="0"/>
                        <a:ea typeface="Times New Roman"/>
                        <a:cs typeface="Arial" panose="020B0604020202020204" pitchFamily="34" charset="0"/>
                      </a:endParaRPr>
                    </a:p>
                  </a:txBody>
                  <a:tcPr marL="0" marR="0" marT="0" marB="0"/>
                </a:tc>
                <a:tc>
                  <a:txBody>
                    <a:bodyPr/>
                    <a:lstStyle/>
                    <a:p>
                      <a:pPr marL="91440" algn="ctr" eaLnBrk="0" fontAlgn="base" hangingPunct="0">
                        <a:lnSpc>
                          <a:spcPts val="1225"/>
                        </a:lnSpc>
                        <a:spcBef>
                          <a:spcPts val="690"/>
                        </a:spcBef>
                        <a:spcAft>
                          <a:spcPts val="240"/>
                        </a:spcAft>
                      </a:pPr>
                      <a:r>
                        <a:rPr lang="it-IT" sz="1800" b="1" dirty="0" smtClean="0">
                          <a:effectLst/>
                          <a:latin typeface="Arial" panose="020B0604020202020204" pitchFamily="34" charset="0"/>
                          <a:ea typeface="Times New Roman"/>
                          <a:cs typeface="Arial" panose="020B0604020202020204" pitchFamily="34" charset="0"/>
                        </a:rPr>
                        <a:t>6 - 15</a:t>
                      </a:r>
                      <a:endParaRPr lang="it-IT" sz="1800" b="1" dirty="0">
                        <a:effectLst/>
                        <a:latin typeface="Arial" panose="020B0604020202020204" pitchFamily="34" charset="0"/>
                        <a:ea typeface="Times New Roman"/>
                        <a:cs typeface="Arial" panose="020B0604020202020204" pitchFamily="34" charset="0"/>
                      </a:endParaRPr>
                    </a:p>
                  </a:txBody>
                  <a:tcPr marL="0" marR="0" marT="0" marB="0" anchor="ctr"/>
                </a:tc>
                <a:tc gridSpan="2">
                  <a:txBody>
                    <a:bodyPr/>
                    <a:lstStyle/>
                    <a:p>
                      <a:pPr marL="91440" eaLnBrk="0" fontAlgn="base" hangingPunct="0">
                        <a:lnSpc>
                          <a:spcPts val="1225"/>
                        </a:lnSpc>
                        <a:spcBef>
                          <a:spcPts val="690"/>
                        </a:spcBef>
                        <a:spcAft>
                          <a:spcPts val="240"/>
                        </a:spcAft>
                      </a:pPr>
                      <a:endParaRPr lang="it-IT" sz="1800" b="1" dirty="0">
                        <a:effectLst/>
                        <a:latin typeface="Arial" panose="020B0604020202020204" pitchFamily="34" charset="0"/>
                        <a:ea typeface="Times New Roman"/>
                        <a:cs typeface="Arial" panose="020B0604020202020204" pitchFamily="34" charset="0"/>
                      </a:endParaRPr>
                    </a:p>
                  </a:txBody>
                  <a:tcPr marL="0" marR="0" marT="0" marB="0" anchor="ctr"/>
                </a:tc>
                <a:tc hMerge="1">
                  <a:txBody>
                    <a:bodyPr/>
                    <a:lstStyle/>
                    <a:p>
                      <a:endParaRPr lang="it-IT"/>
                    </a:p>
                  </a:txBody>
                  <a:tcPr/>
                </a:tc>
              </a:tr>
              <a:tr h="380642">
                <a:tc>
                  <a:txBody>
                    <a:bodyPr/>
                    <a:lstStyle/>
                    <a:p>
                      <a:pPr eaLnBrk="0" fontAlgn="base" hangingPunct="0">
                        <a:lnSpc>
                          <a:spcPct val="115000"/>
                        </a:lnSpc>
                        <a:spcAft>
                          <a:spcPts val="0"/>
                        </a:spcAft>
                      </a:pPr>
                      <a:r>
                        <a:rPr lang="it-IT" sz="1800" b="1" dirty="0">
                          <a:effectLst/>
                          <a:latin typeface="Arial" panose="020B0604020202020204" pitchFamily="34" charset="0"/>
                          <a:cs typeface="Arial" panose="020B0604020202020204" pitchFamily="34" charset="0"/>
                        </a:rPr>
                        <a:t> </a:t>
                      </a:r>
                      <a:endParaRPr lang="it-IT" sz="1800" b="1" dirty="0">
                        <a:effectLst/>
                        <a:latin typeface="Arial" panose="020B0604020202020204" pitchFamily="34" charset="0"/>
                        <a:ea typeface="Times New Roman"/>
                        <a:cs typeface="Arial" panose="020B0604020202020204" pitchFamily="34" charset="0"/>
                      </a:endParaRPr>
                    </a:p>
                  </a:txBody>
                  <a:tcPr marL="0" marR="0" marT="0" marB="0"/>
                </a:tc>
                <a:tc>
                  <a:txBody>
                    <a:bodyPr/>
                    <a:lstStyle/>
                    <a:p>
                      <a:pPr algn="ctr" eaLnBrk="0" fontAlgn="base" hangingPunct="0">
                        <a:lnSpc>
                          <a:spcPct val="115000"/>
                        </a:lnSpc>
                        <a:spcAft>
                          <a:spcPts val="0"/>
                        </a:spcAft>
                      </a:pPr>
                      <a:r>
                        <a:rPr lang="it-IT" sz="1800" b="1" dirty="0" smtClean="0">
                          <a:effectLst/>
                          <a:latin typeface="Arial" panose="020B0604020202020204" pitchFamily="34" charset="0"/>
                          <a:ea typeface="Times New Roman"/>
                          <a:cs typeface="Arial" panose="020B0604020202020204" pitchFamily="34" charset="0"/>
                        </a:rPr>
                        <a:t>     </a:t>
                      </a:r>
                      <a:endParaRPr lang="it-IT" sz="1800" b="1" dirty="0">
                        <a:effectLst/>
                        <a:latin typeface="Arial" panose="020B0604020202020204" pitchFamily="34" charset="0"/>
                        <a:ea typeface="Times New Roman"/>
                        <a:cs typeface="Arial" panose="020B0604020202020204" pitchFamily="34" charset="0"/>
                      </a:endParaRPr>
                    </a:p>
                  </a:txBody>
                  <a:tcPr marL="0" marR="0" marT="0" marB="0"/>
                </a:tc>
                <a:tc gridSpan="2">
                  <a:txBody>
                    <a:bodyPr/>
                    <a:lstStyle/>
                    <a:p>
                      <a:pPr eaLnBrk="0" fontAlgn="base" hangingPunct="0">
                        <a:lnSpc>
                          <a:spcPct val="115000"/>
                        </a:lnSpc>
                        <a:spcAft>
                          <a:spcPts val="0"/>
                        </a:spcAft>
                      </a:pPr>
                      <a:endParaRPr lang="it-IT" sz="1800" b="1" dirty="0">
                        <a:effectLst/>
                        <a:latin typeface="Arial" panose="020B0604020202020204" pitchFamily="34" charset="0"/>
                        <a:ea typeface="Times New Roman"/>
                        <a:cs typeface="Arial" panose="020B0604020202020204" pitchFamily="34" charset="0"/>
                      </a:endParaRPr>
                    </a:p>
                  </a:txBody>
                  <a:tcPr marL="0" marR="0" marT="0" marB="0"/>
                </a:tc>
                <a:tc hMerge="1">
                  <a:txBody>
                    <a:bodyPr/>
                    <a:lstStyle/>
                    <a:p>
                      <a:endParaRPr lang="it-IT"/>
                    </a:p>
                  </a:txBody>
                  <a:tcPr/>
                </a:tc>
              </a:tr>
              <a:tr h="288430">
                <a:tc>
                  <a:txBody>
                    <a:bodyPr/>
                    <a:lstStyle/>
                    <a:p>
                      <a:pPr marL="103505" eaLnBrk="0" fontAlgn="base" hangingPunct="0">
                        <a:lnSpc>
                          <a:spcPts val="1075"/>
                        </a:lnSpc>
                        <a:spcAft>
                          <a:spcPts val="0"/>
                        </a:spcAft>
                      </a:pPr>
                      <a:r>
                        <a:rPr lang="it-IT" sz="1800" b="1" spc="-20">
                          <a:effectLst/>
                          <a:latin typeface="Arial" panose="020B0604020202020204" pitchFamily="34" charset="0"/>
                          <a:cs typeface="Arial" panose="020B0604020202020204" pitchFamily="34" charset="0"/>
                        </a:rPr>
                        <a:t>Francia</a:t>
                      </a:r>
                      <a:endParaRPr lang="it-IT" sz="1800" b="1">
                        <a:effectLst/>
                        <a:latin typeface="Arial" panose="020B0604020202020204" pitchFamily="34" charset="0"/>
                        <a:ea typeface="Times New Roman"/>
                        <a:cs typeface="Arial" panose="020B0604020202020204" pitchFamily="34" charset="0"/>
                      </a:endParaRPr>
                    </a:p>
                  </a:txBody>
                  <a:tcPr marL="0" marR="0" marT="0" marB="0" anchor="ctr"/>
                </a:tc>
                <a:tc>
                  <a:txBody>
                    <a:bodyPr/>
                    <a:lstStyle/>
                    <a:p>
                      <a:pPr marL="91440" algn="ctr" eaLnBrk="0" fontAlgn="base" hangingPunct="0">
                        <a:lnSpc>
                          <a:spcPts val="770"/>
                        </a:lnSpc>
                        <a:spcAft>
                          <a:spcPts val="450"/>
                        </a:spcAft>
                      </a:pPr>
                      <a:r>
                        <a:rPr lang="it-IT" sz="1800" b="1" dirty="0" smtClean="0">
                          <a:effectLst/>
                          <a:latin typeface="Arial" panose="020B0604020202020204" pitchFamily="34" charset="0"/>
                          <a:ea typeface="Times New Roman"/>
                          <a:cs typeface="Arial" panose="020B0604020202020204" pitchFamily="34" charset="0"/>
                        </a:rPr>
                        <a:t>15</a:t>
                      </a:r>
                      <a:endParaRPr lang="it-IT" sz="1800" b="1" dirty="0">
                        <a:effectLst/>
                        <a:latin typeface="Arial" panose="020B0604020202020204" pitchFamily="34" charset="0"/>
                        <a:ea typeface="Times New Roman"/>
                        <a:cs typeface="Arial" panose="020B0604020202020204" pitchFamily="34" charset="0"/>
                      </a:endParaRPr>
                    </a:p>
                  </a:txBody>
                  <a:tcPr marL="0" marR="0" marT="0" marB="0"/>
                </a:tc>
                <a:tc gridSpan="2">
                  <a:txBody>
                    <a:bodyPr/>
                    <a:lstStyle/>
                    <a:p>
                      <a:pPr marL="91440" eaLnBrk="0" fontAlgn="base" hangingPunct="0">
                        <a:lnSpc>
                          <a:spcPts val="770"/>
                        </a:lnSpc>
                        <a:spcAft>
                          <a:spcPts val="450"/>
                        </a:spcAft>
                      </a:pPr>
                      <a:endParaRPr lang="it-IT" sz="1800" b="1" dirty="0">
                        <a:effectLst/>
                        <a:latin typeface="Arial" panose="020B0604020202020204" pitchFamily="34" charset="0"/>
                        <a:ea typeface="Times New Roman"/>
                        <a:cs typeface="Arial" panose="020B0604020202020204" pitchFamily="34" charset="0"/>
                      </a:endParaRPr>
                    </a:p>
                  </a:txBody>
                  <a:tcPr marL="0" marR="0" marT="0" marB="0"/>
                </a:tc>
                <a:tc hMerge="1">
                  <a:txBody>
                    <a:bodyPr/>
                    <a:lstStyle/>
                    <a:p>
                      <a:endParaRPr lang="it-IT"/>
                    </a:p>
                  </a:txBody>
                  <a:tcPr/>
                </a:tc>
              </a:tr>
              <a:tr h="349840">
                <a:tc>
                  <a:txBody>
                    <a:bodyPr/>
                    <a:lstStyle/>
                    <a:p>
                      <a:pPr eaLnBrk="0" fontAlgn="base" hangingPunct="0">
                        <a:lnSpc>
                          <a:spcPct val="115000"/>
                        </a:lnSpc>
                        <a:spcAft>
                          <a:spcPts val="0"/>
                        </a:spcAft>
                      </a:pPr>
                      <a:r>
                        <a:rPr lang="it-IT" sz="1800" b="1">
                          <a:effectLst/>
                          <a:latin typeface="Arial" panose="020B0604020202020204" pitchFamily="34" charset="0"/>
                          <a:cs typeface="Arial" panose="020B0604020202020204" pitchFamily="34" charset="0"/>
                        </a:rPr>
                        <a:t> </a:t>
                      </a:r>
                      <a:endParaRPr lang="it-IT" sz="1800" b="1">
                        <a:effectLst/>
                        <a:latin typeface="Arial" panose="020B0604020202020204" pitchFamily="34" charset="0"/>
                        <a:ea typeface="Times New Roman"/>
                        <a:cs typeface="Arial" panose="020B0604020202020204" pitchFamily="34" charset="0"/>
                      </a:endParaRPr>
                    </a:p>
                  </a:txBody>
                  <a:tcPr marL="0" marR="0" marT="0" marB="0"/>
                </a:tc>
                <a:tc>
                  <a:txBody>
                    <a:bodyPr/>
                    <a:lstStyle/>
                    <a:p>
                      <a:pPr marL="91440" algn="ctr" eaLnBrk="0" fontAlgn="base" hangingPunct="0">
                        <a:lnSpc>
                          <a:spcPts val="935"/>
                        </a:lnSpc>
                        <a:spcAft>
                          <a:spcPts val="455"/>
                        </a:spcAft>
                      </a:pPr>
                      <a:endParaRPr lang="it-IT" sz="1800" b="1" dirty="0">
                        <a:effectLst/>
                        <a:latin typeface="Arial" panose="020B0604020202020204" pitchFamily="34" charset="0"/>
                        <a:ea typeface="Times New Roman"/>
                        <a:cs typeface="Arial" panose="020B0604020202020204" pitchFamily="34" charset="0"/>
                      </a:endParaRPr>
                    </a:p>
                  </a:txBody>
                  <a:tcPr marL="0" marR="0" marT="0" marB="0"/>
                </a:tc>
                <a:tc gridSpan="2">
                  <a:txBody>
                    <a:bodyPr/>
                    <a:lstStyle/>
                    <a:p>
                      <a:pPr marL="91440" eaLnBrk="0" fontAlgn="base" hangingPunct="0">
                        <a:lnSpc>
                          <a:spcPts val="935"/>
                        </a:lnSpc>
                        <a:spcAft>
                          <a:spcPts val="455"/>
                        </a:spcAft>
                      </a:pPr>
                      <a:endParaRPr lang="it-IT" sz="1800" b="1" dirty="0">
                        <a:effectLst/>
                        <a:latin typeface="Arial" panose="020B0604020202020204" pitchFamily="34" charset="0"/>
                        <a:ea typeface="Times New Roman"/>
                        <a:cs typeface="Arial" panose="020B0604020202020204" pitchFamily="34" charset="0"/>
                      </a:endParaRPr>
                    </a:p>
                  </a:txBody>
                  <a:tcPr marL="0" marR="0" marT="0" marB="0"/>
                </a:tc>
                <a:tc hMerge="1">
                  <a:txBody>
                    <a:bodyPr/>
                    <a:lstStyle/>
                    <a:p>
                      <a:endParaRPr lang="it-IT"/>
                    </a:p>
                  </a:txBody>
                  <a:tcPr/>
                </a:tc>
              </a:tr>
            </a:tbl>
          </a:graphicData>
        </a:graphic>
      </p:graphicFrame>
    </p:spTree>
    <p:extLst>
      <p:ext uri="{BB962C8B-B14F-4D97-AF65-F5344CB8AC3E}">
        <p14:creationId xmlns:p14="http://schemas.microsoft.com/office/powerpoint/2010/main" val="212331366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a:t>Decorrenza e requisiti soggettivi</a:t>
            </a:r>
            <a:endParaRPr lang="it-IT" dirty="0"/>
          </a:p>
        </p:txBody>
      </p:sp>
      <p:sp>
        <p:nvSpPr>
          <p:cNvPr id="3" name="Segnaposto contenuto 2"/>
          <p:cNvSpPr>
            <a:spLocks noGrp="1"/>
          </p:cNvSpPr>
          <p:nvPr>
            <p:ph idx="1"/>
          </p:nvPr>
        </p:nvSpPr>
        <p:spPr>
          <a:xfrm>
            <a:off x="457200" y="1600200"/>
            <a:ext cx="8229600" cy="4637112"/>
          </a:xfrm>
        </p:spPr>
        <p:txBody>
          <a:bodyPr/>
          <a:lstStyle/>
          <a:p>
            <a:pPr marL="0" indent="0" algn="just">
              <a:buNone/>
            </a:pPr>
            <a:r>
              <a:rPr lang="it-IT" dirty="0" smtClean="0"/>
              <a:t>L’adesione al regime ha un carattere opzionale.</a:t>
            </a:r>
          </a:p>
          <a:p>
            <a:pPr marL="0" indent="0" algn="just">
              <a:buNone/>
            </a:pPr>
            <a:r>
              <a:rPr lang="it-IT" dirty="0" smtClean="0"/>
              <a:t>Una </a:t>
            </a:r>
            <a:r>
              <a:rPr lang="it-IT" dirty="0"/>
              <a:t>volta esercitata, è </a:t>
            </a:r>
            <a:r>
              <a:rPr lang="it-IT" b="1" dirty="0"/>
              <a:t>irrevocabile </a:t>
            </a:r>
            <a:r>
              <a:rPr lang="it-IT" dirty="0"/>
              <a:t>per </a:t>
            </a:r>
            <a:r>
              <a:rPr lang="it-IT" b="1" dirty="0" smtClean="0"/>
              <a:t>cinque esercizi.</a:t>
            </a:r>
          </a:p>
          <a:p>
            <a:pPr marL="411480" marR="772795" indent="0" algn="ctr" eaLnBrk="0" fontAlgn="base" hangingPunct="0">
              <a:lnSpc>
                <a:spcPts val="1870"/>
              </a:lnSpc>
              <a:spcAft>
                <a:spcPts val="670"/>
              </a:spcAft>
              <a:buNone/>
            </a:pPr>
            <a:endParaRPr lang="it-IT" b="1" spc="-30" dirty="0" smtClean="0"/>
          </a:p>
          <a:p>
            <a:pPr marL="411480" marR="772795" indent="0" algn="ctr" eaLnBrk="0" fontAlgn="base" hangingPunct="0">
              <a:lnSpc>
                <a:spcPts val="1870"/>
              </a:lnSpc>
              <a:spcAft>
                <a:spcPts val="670"/>
              </a:spcAft>
              <a:buNone/>
            </a:pPr>
            <a:r>
              <a:rPr lang="it-IT" altLang="it-IT" sz="4000" b="1" dirty="0" smtClean="0">
                <a:solidFill>
                  <a:srgbClr val="FF0000"/>
                </a:solidFill>
                <a:latin typeface="Arial" pitchFamily="34" charset="0"/>
                <a:ea typeface="Times New Roman" pitchFamily="18" charset="0"/>
                <a:cs typeface="Calibri" pitchFamily="34" charset="0"/>
              </a:rPr>
              <a:t>a </a:t>
            </a:r>
            <a:r>
              <a:rPr lang="it-IT" altLang="it-IT" sz="4000" b="1" dirty="0">
                <a:solidFill>
                  <a:srgbClr val="FF0000"/>
                </a:solidFill>
                <a:latin typeface="Arial" pitchFamily="34" charset="0"/>
                <a:ea typeface="Times New Roman" pitchFamily="18" charset="0"/>
                <a:cs typeface="Calibri" pitchFamily="34" charset="0"/>
              </a:rPr>
              <a:t>decorrere dall’anno 2015</a:t>
            </a:r>
            <a:r>
              <a:rPr lang="it-IT" altLang="it-IT" sz="4000" b="1" dirty="0">
                <a:solidFill>
                  <a:srgbClr val="000000"/>
                </a:solidFill>
                <a:latin typeface="Arial" pitchFamily="34" charset="0"/>
                <a:ea typeface="Times New Roman" pitchFamily="18" charset="0"/>
                <a:cs typeface="Calibri" pitchFamily="34" charset="0"/>
              </a:rPr>
              <a:t> </a:t>
            </a:r>
            <a:endParaRPr lang="it-IT" sz="4000" spc="-30" dirty="0"/>
          </a:p>
          <a:p>
            <a:pPr marL="0" indent="0" algn="just">
              <a:buNone/>
            </a:pPr>
            <a:endParaRPr lang="it-IT" dirty="0"/>
          </a:p>
        </p:txBody>
      </p:sp>
      <p:sp>
        <p:nvSpPr>
          <p:cNvPr id="4" name="Segnaposto piè di pagina 3"/>
          <p:cNvSpPr>
            <a:spLocks noGrp="1"/>
          </p:cNvSpPr>
          <p:nvPr>
            <p:ph type="ftr" sz="quarter" idx="11"/>
          </p:nvPr>
        </p:nvSpPr>
        <p:spPr/>
        <p:txBody>
          <a:bodyPr/>
          <a:lstStyle/>
          <a:p>
            <a:endParaRPr lang="it-IT" dirty="0"/>
          </a:p>
        </p:txBody>
      </p:sp>
      <p:sp>
        <p:nvSpPr>
          <p:cNvPr id="5" name="Segnaposto numero diapositiva 4"/>
          <p:cNvSpPr>
            <a:spLocks noGrp="1"/>
          </p:cNvSpPr>
          <p:nvPr>
            <p:ph type="sldNum" sz="quarter" idx="12"/>
          </p:nvPr>
        </p:nvSpPr>
        <p:spPr/>
        <p:txBody>
          <a:bodyPr/>
          <a:lstStyle/>
          <a:p>
            <a:fld id="{E7A41E1B-4F70-4964-A407-84C68BE8251C}" type="slidenum">
              <a:rPr lang="it-IT" smtClean="0"/>
              <a:t>8</a:t>
            </a:fld>
            <a:endParaRPr lang="it-IT"/>
          </a:p>
        </p:txBody>
      </p:sp>
      <p:sp>
        <p:nvSpPr>
          <p:cNvPr id="7" name="Text Box 3"/>
          <p:cNvSpPr txBox="1">
            <a:spLocks noChangeArrowheads="1"/>
          </p:cNvSpPr>
          <p:nvPr/>
        </p:nvSpPr>
        <p:spPr bwMode="auto">
          <a:xfrm>
            <a:off x="457200" y="7038975"/>
            <a:ext cx="9144000" cy="808038"/>
          </a:xfrm>
          <a:prstGeom prst="rect">
            <a:avLst/>
          </a:prstGeom>
          <a:solidFill>
            <a:srgbClr val="FFFFFF">
              <a:alpha val="0"/>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endParaRPr lang="it-IT"/>
          </a:p>
        </p:txBody>
      </p:sp>
      <p:sp>
        <p:nvSpPr>
          <p:cNvPr id="8" name="Text Box 2"/>
          <p:cNvSpPr txBox="1">
            <a:spLocks noChangeArrowheads="1"/>
          </p:cNvSpPr>
          <p:nvPr/>
        </p:nvSpPr>
        <p:spPr bwMode="auto">
          <a:xfrm>
            <a:off x="1076325" y="7234238"/>
            <a:ext cx="6159500" cy="306387"/>
          </a:xfrm>
          <a:prstGeom prst="rect">
            <a:avLst/>
          </a:prstGeom>
          <a:solidFill>
            <a:srgbClr val="FFFFFF">
              <a:alpha val="0"/>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altLang="it-IT" sz="1800" b="0" i="0" u="none" strike="noStrike" cap="none" normalizeH="0" baseline="0" smtClean="0">
                <a:ln>
                  <a:noFill/>
                </a:ln>
                <a:solidFill>
                  <a:srgbClr val="000000"/>
                </a:solidFill>
                <a:effectLst/>
                <a:latin typeface="Arial" pitchFamily="34" charset="0"/>
                <a:ea typeface="Times New Roman" pitchFamily="18" charset="0"/>
                <a:cs typeface="Calibri" pitchFamily="34" charset="0"/>
              </a:rPr>
              <a:t>Una volta esercitata, è </a:t>
            </a:r>
            <a:r>
              <a:rPr kumimoji="0" lang="it-IT" altLang="it-IT" sz="1700" b="1" i="0" u="none" strike="noStrike" cap="none" normalizeH="0" baseline="0" smtClean="0">
                <a:ln>
                  <a:noFill/>
                </a:ln>
                <a:solidFill>
                  <a:srgbClr val="000000"/>
                </a:solidFill>
                <a:effectLst/>
                <a:latin typeface="Arial" pitchFamily="34" charset="0"/>
                <a:ea typeface="Times New Roman" pitchFamily="18" charset="0"/>
                <a:cs typeface="Calibri" pitchFamily="34" charset="0"/>
              </a:rPr>
              <a:t>irrevocabile </a:t>
            </a:r>
            <a:r>
              <a:rPr kumimoji="0" lang="it-IT" altLang="it-IT" sz="1800" b="0" i="0" u="none" strike="noStrike" cap="none" normalizeH="0" baseline="0" smtClean="0">
                <a:ln>
                  <a:noFill/>
                </a:ln>
                <a:solidFill>
                  <a:srgbClr val="000000"/>
                </a:solidFill>
                <a:effectLst/>
                <a:latin typeface="Arial" pitchFamily="34" charset="0"/>
                <a:ea typeface="Times New Roman" pitchFamily="18" charset="0"/>
                <a:cs typeface="Calibri" pitchFamily="34" charset="0"/>
              </a:rPr>
              <a:t>per la durata di </a:t>
            </a:r>
            <a:r>
              <a:rPr kumimoji="0" lang="it-IT" altLang="it-IT" sz="1700" b="1" i="0" u="none" strike="noStrike" cap="none" normalizeH="0" baseline="0" smtClean="0">
                <a:ln>
                  <a:noFill/>
                </a:ln>
                <a:solidFill>
                  <a:srgbClr val="000000"/>
                </a:solidFill>
                <a:effectLst/>
                <a:latin typeface="Arial" pitchFamily="34" charset="0"/>
                <a:ea typeface="Times New Roman" pitchFamily="18" charset="0"/>
                <a:cs typeface="Calibri" pitchFamily="34" charset="0"/>
              </a:rPr>
              <a:t>cinque esercizi</a:t>
            </a:r>
            <a:r>
              <a:rPr kumimoji="0" lang="it-IT" altLang="it-IT" sz="1800" b="0" i="0" u="none" strike="noStrike" cap="none" normalizeH="0" baseline="0" smtClean="0">
                <a:ln>
                  <a:noFill/>
                </a:ln>
                <a:solidFill>
                  <a:srgbClr val="000000"/>
                </a:solidFill>
                <a:effectLst/>
                <a:latin typeface="Arial" pitchFamily="34" charset="0"/>
                <a:ea typeface="Times New Roman" pitchFamily="18" charset="0"/>
                <a:cs typeface="Calibri" pitchFamily="34" charset="0"/>
              </a:rPr>
              <a:t>.</a:t>
            </a:r>
            <a:endParaRPr kumimoji="0" lang="it-IT" altLang="it-IT" sz="1800" b="0" i="0" u="none" strike="noStrike" cap="none" normalizeH="0" baseline="0" smtClean="0">
              <a:ln>
                <a:noFill/>
              </a:ln>
              <a:solidFill>
                <a:schemeClr val="tx1"/>
              </a:solidFill>
              <a:effectLst/>
              <a:latin typeface="Arial" pitchFamily="34" charset="0"/>
              <a:cs typeface="Arial" pitchFamily="34" charset="0"/>
            </a:endParaRPr>
          </a:p>
        </p:txBody>
      </p:sp>
      <p:sp>
        <p:nvSpPr>
          <p:cNvPr id="9" name="Text Box 1"/>
          <p:cNvSpPr txBox="1">
            <a:spLocks noChangeArrowheads="1"/>
          </p:cNvSpPr>
          <p:nvPr/>
        </p:nvSpPr>
        <p:spPr bwMode="auto">
          <a:xfrm>
            <a:off x="7756525" y="7267575"/>
            <a:ext cx="1450975" cy="185738"/>
          </a:xfrm>
          <a:prstGeom prst="rect">
            <a:avLst/>
          </a:prstGeom>
          <a:solidFill>
            <a:srgbClr val="FFFFFF">
              <a:alpha val="0"/>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altLang="it-IT" sz="1200" b="1" i="0" u="none" strike="noStrike" cap="none" normalizeH="0" baseline="0" smtClean="0">
                <a:ln>
                  <a:noFill/>
                </a:ln>
                <a:solidFill>
                  <a:srgbClr val="FF0000"/>
                </a:solidFill>
                <a:effectLst/>
                <a:latin typeface="Arial" pitchFamily="34" charset="0"/>
                <a:ea typeface="Times New Roman" pitchFamily="18" charset="0"/>
                <a:cs typeface="Calibri" pitchFamily="34" charset="0"/>
              </a:rPr>
              <a:t>Rinnovo alla scadenza?</a:t>
            </a:r>
            <a:endParaRPr kumimoji="0" lang="it-IT" altLang="it-IT" sz="1800" b="0" i="0" u="none" strike="noStrike" cap="none" normalizeH="0" baseline="0" smtClean="0">
              <a:ln>
                <a:noFill/>
              </a:ln>
              <a:solidFill>
                <a:schemeClr val="tx1"/>
              </a:solidFill>
              <a:effectLst/>
              <a:latin typeface="Arial" pitchFamily="34" charset="0"/>
              <a:cs typeface="Arial" pitchFamily="34" charset="0"/>
            </a:endParaRPr>
          </a:p>
        </p:txBody>
      </p:sp>
      <p:sp>
        <p:nvSpPr>
          <p:cNvPr id="11" name="Rectangle 6"/>
          <p:cNvSpPr>
            <a:spLocks noChangeArrowheads="1"/>
          </p:cNvSpPr>
          <p:nvPr/>
        </p:nvSpPr>
        <p:spPr bwMode="auto">
          <a:xfrm>
            <a:off x="1050925" y="4349750"/>
            <a:ext cx="0" cy="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endParaRPr lang="it-IT"/>
          </a:p>
        </p:txBody>
      </p:sp>
      <p:sp>
        <p:nvSpPr>
          <p:cNvPr id="12" name="Rectangle 9"/>
          <p:cNvSpPr>
            <a:spLocks noChangeArrowheads="1"/>
          </p:cNvSpPr>
          <p:nvPr/>
        </p:nvSpPr>
        <p:spPr bwMode="auto">
          <a:xfrm>
            <a:off x="457201" y="4696782"/>
            <a:ext cx="8147248"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it-IT" altLang="it-IT" sz="2400" b="0" i="0" u="none" strike="noStrike" cap="none" normalizeH="0" baseline="0" dirty="0" smtClean="0">
                <a:ln>
                  <a:noFill/>
                </a:ln>
                <a:solidFill>
                  <a:srgbClr val="000000"/>
                </a:solidFill>
                <a:effectLst/>
                <a:latin typeface="Arial" pitchFamily="34" charset="0"/>
                <a:ea typeface="Times New Roman" pitchFamily="18" charset="0"/>
                <a:cs typeface="Calibri" pitchFamily="34" charset="0"/>
              </a:rPr>
              <a:t>Decorrenza: dal periodo di imposta “</a:t>
            </a:r>
            <a:r>
              <a:rPr kumimoji="0" lang="it-IT" altLang="it-IT" sz="2400" b="0" i="1" u="none" strike="noStrike" cap="none" normalizeH="0" baseline="0" dirty="0" smtClean="0">
                <a:ln>
                  <a:noFill/>
                </a:ln>
                <a:solidFill>
                  <a:srgbClr val="000000"/>
                </a:solidFill>
                <a:effectLst/>
                <a:latin typeface="Arial" pitchFamily="34" charset="0"/>
                <a:ea typeface="Times New Roman" pitchFamily="18" charset="0"/>
                <a:cs typeface="Calibri" pitchFamily="34" charset="0"/>
              </a:rPr>
              <a:t>successivo a quello in corso al 31.12.2014</a:t>
            </a:r>
            <a:r>
              <a:rPr kumimoji="0" lang="it-IT" altLang="it-IT" sz="2400" b="0" i="0" u="none" strike="noStrike" cap="none" normalizeH="0" baseline="0" dirty="0" smtClean="0">
                <a:ln>
                  <a:noFill/>
                </a:ln>
                <a:solidFill>
                  <a:srgbClr val="000000"/>
                </a:solidFill>
                <a:effectLst/>
                <a:latin typeface="Arial" pitchFamily="34" charset="0"/>
                <a:ea typeface="Times New Roman" pitchFamily="18" charset="0"/>
                <a:cs typeface="Calibri" pitchFamily="34" charset="0"/>
              </a:rPr>
              <a:t>” (per i soggetti con esercizi solari 01.01.-</a:t>
            </a:r>
            <a:r>
              <a:rPr kumimoji="0" lang="it-IT" altLang="it-IT" sz="2400" b="0" i="0" u="none" strike="noStrike" cap="none" normalizeH="0" dirty="0" smtClean="0">
                <a:ln>
                  <a:noFill/>
                </a:ln>
                <a:solidFill>
                  <a:srgbClr val="000000"/>
                </a:solidFill>
                <a:effectLst/>
                <a:latin typeface="Arial" pitchFamily="34" charset="0"/>
                <a:ea typeface="Times New Roman" pitchFamily="18" charset="0"/>
                <a:cs typeface="Calibri" pitchFamily="34" charset="0"/>
              </a:rPr>
              <a:t> 31.12</a:t>
            </a:r>
            <a:r>
              <a:rPr kumimoji="0" lang="it-IT" altLang="it-IT" sz="2400" b="0" i="0" u="none" strike="noStrike" cap="none" normalizeH="0" baseline="0" dirty="0" smtClean="0">
                <a:ln>
                  <a:noFill/>
                </a:ln>
                <a:solidFill>
                  <a:srgbClr val="000000"/>
                </a:solidFill>
                <a:effectLst/>
                <a:latin typeface="Arial" pitchFamily="34" charset="0"/>
                <a:ea typeface="Times New Roman" pitchFamily="18" charset="0"/>
                <a:cs typeface="Calibri" pitchFamily="34" charset="0"/>
              </a:rPr>
              <a:t>).</a:t>
            </a:r>
            <a:endParaRPr kumimoji="0" lang="it-IT" altLang="it-IT" sz="24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329114082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
            </a:r>
            <a:br>
              <a:rPr lang="it-IT" dirty="0" smtClean="0"/>
            </a:br>
            <a:r>
              <a:rPr lang="it-IT" sz="3600" b="1" dirty="0" smtClean="0"/>
              <a:t>Possono </a:t>
            </a:r>
            <a:r>
              <a:rPr lang="it-IT" sz="3600" b="1" dirty="0"/>
              <a:t>optare per il regime di </a:t>
            </a:r>
            <a:r>
              <a:rPr lang="it-IT" sz="3600" b="1" i="1" dirty="0" err="1"/>
              <a:t>patent</a:t>
            </a:r>
            <a:r>
              <a:rPr lang="it-IT" sz="3600" b="1" i="1" dirty="0"/>
              <a:t> </a:t>
            </a:r>
            <a:r>
              <a:rPr lang="it-IT" sz="3600" b="1" i="1" dirty="0" smtClean="0"/>
              <a:t>box</a:t>
            </a:r>
            <a:r>
              <a:rPr lang="it-IT" sz="3600" b="1" dirty="0"/>
              <a:t/>
            </a:r>
            <a:br>
              <a:rPr lang="it-IT" sz="3600" b="1" dirty="0"/>
            </a:br>
            <a:endParaRPr lang="it-IT" sz="3600" b="1" dirty="0"/>
          </a:p>
        </p:txBody>
      </p:sp>
      <p:sp>
        <p:nvSpPr>
          <p:cNvPr id="3" name="Segnaposto contenuto 2"/>
          <p:cNvSpPr>
            <a:spLocks noGrp="1"/>
          </p:cNvSpPr>
          <p:nvPr>
            <p:ph idx="1"/>
          </p:nvPr>
        </p:nvSpPr>
        <p:spPr>
          <a:xfrm>
            <a:off x="467544" y="1556792"/>
            <a:ext cx="8229600" cy="5040560"/>
          </a:xfrm>
        </p:spPr>
        <p:txBody>
          <a:bodyPr>
            <a:noAutofit/>
          </a:bodyPr>
          <a:lstStyle/>
          <a:p>
            <a:pPr marL="514350" lvl="0" indent="-514350" algn="just" eaLnBrk="0" fontAlgn="base" hangingPunct="0">
              <a:buFont typeface="+mj-lt"/>
              <a:buAutoNum type="arabicPeriod"/>
            </a:pPr>
            <a:r>
              <a:rPr lang="it-IT" sz="3200" dirty="0"/>
              <a:t>tutti i </a:t>
            </a:r>
            <a:r>
              <a:rPr lang="it-IT" sz="3200" b="1" dirty="0"/>
              <a:t>soggetti </a:t>
            </a:r>
            <a:r>
              <a:rPr lang="it-IT" sz="3200" b="1" dirty="0">
                <a:solidFill>
                  <a:srgbClr val="FF0000"/>
                </a:solidFill>
              </a:rPr>
              <a:t>titolari di redditi di impresa</a:t>
            </a:r>
            <a:r>
              <a:rPr lang="it-IT" sz="3200" dirty="0"/>
              <a:t>, residenti in Italia (imprese individuali</a:t>
            </a:r>
            <a:r>
              <a:rPr lang="it-IT" sz="3200" dirty="0" smtClean="0"/>
              <a:t>, società </a:t>
            </a:r>
            <a:r>
              <a:rPr lang="it-IT" sz="3200" dirty="0"/>
              <a:t>di persone, società di capitali</a:t>
            </a:r>
            <a:r>
              <a:rPr lang="it-IT" sz="3200" dirty="0" smtClean="0"/>
              <a:t>...)</a:t>
            </a:r>
          </a:p>
          <a:p>
            <a:pPr marL="514350" lvl="0" indent="-514350" algn="just" eaLnBrk="0" fontAlgn="base" hangingPunct="0">
              <a:buFont typeface="+mj-lt"/>
              <a:buAutoNum type="arabicPeriod"/>
            </a:pPr>
            <a:r>
              <a:rPr lang="it-IT" sz="3200" b="1" dirty="0" smtClean="0"/>
              <a:t>società </a:t>
            </a:r>
            <a:r>
              <a:rPr lang="it-IT" sz="3200" b="1" dirty="0"/>
              <a:t>ed enti non residenti di ogni tipo</a:t>
            </a:r>
            <a:r>
              <a:rPr lang="it-IT" sz="3200" dirty="0"/>
              <a:t>, </a:t>
            </a:r>
            <a:r>
              <a:rPr lang="it-IT" sz="3200" dirty="0">
                <a:solidFill>
                  <a:srgbClr val="FF0000"/>
                </a:solidFill>
              </a:rPr>
              <a:t>compresi i </a:t>
            </a:r>
            <a:r>
              <a:rPr lang="it-IT" sz="3200" i="1" dirty="0">
                <a:solidFill>
                  <a:srgbClr val="FF0000"/>
                </a:solidFill>
              </a:rPr>
              <a:t>trust</a:t>
            </a:r>
            <a:r>
              <a:rPr lang="it-IT" sz="3200" dirty="0"/>
              <a:t>, con o senza </a:t>
            </a:r>
            <a:r>
              <a:rPr lang="it-IT" sz="3200" dirty="0" smtClean="0"/>
              <a:t>personalità giuridica</a:t>
            </a:r>
            <a:r>
              <a:rPr lang="it-IT" sz="3200" dirty="0"/>
              <a:t>, a condizione di essere residenti in un Paese con il </a:t>
            </a:r>
            <a:r>
              <a:rPr lang="it-IT" sz="3200" dirty="0" smtClean="0"/>
              <a:t>quale</a:t>
            </a:r>
          </a:p>
          <a:p>
            <a:pPr marL="514350" lvl="0" indent="468313" algn="just" eaLnBrk="0" fontAlgn="base" hangingPunct="0">
              <a:buAutoNum type="alphaLcParenBoth"/>
            </a:pPr>
            <a:r>
              <a:rPr lang="it-IT" sz="2000" dirty="0" smtClean="0">
                <a:solidFill>
                  <a:srgbClr val="002060"/>
                </a:solidFill>
              </a:rPr>
              <a:t>è </a:t>
            </a:r>
            <a:r>
              <a:rPr lang="it-IT" sz="2000" dirty="0">
                <a:solidFill>
                  <a:srgbClr val="002060"/>
                </a:solidFill>
              </a:rPr>
              <a:t>in vigore </a:t>
            </a:r>
            <a:r>
              <a:rPr lang="it-IT" sz="2000" dirty="0" smtClean="0">
                <a:solidFill>
                  <a:srgbClr val="002060"/>
                </a:solidFill>
              </a:rPr>
              <a:t>un accordo </a:t>
            </a:r>
            <a:r>
              <a:rPr lang="it-IT" sz="2000" dirty="0">
                <a:solidFill>
                  <a:srgbClr val="002060"/>
                </a:solidFill>
              </a:rPr>
              <a:t>per evitare la doppia imposizione </a:t>
            </a:r>
            <a:endParaRPr lang="it-IT" sz="2000" dirty="0" smtClean="0">
              <a:solidFill>
                <a:srgbClr val="002060"/>
              </a:solidFill>
            </a:endParaRPr>
          </a:p>
          <a:p>
            <a:pPr marL="514350" lvl="0" indent="468313" algn="just" eaLnBrk="0" fontAlgn="base" hangingPunct="0">
              <a:buAutoNum type="alphaLcParenBoth"/>
            </a:pPr>
            <a:r>
              <a:rPr lang="it-IT" sz="2000" dirty="0" smtClean="0">
                <a:solidFill>
                  <a:srgbClr val="002060"/>
                </a:solidFill>
              </a:rPr>
              <a:t>esiste uno scambio </a:t>
            </a:r>
            <a:r>
              <a:rPr lang="it-IT" sz="2000" dirty="0">
                <a:solidFill>
                  <a:srgbClr val="002060"/>
                </a:solidFill>
              </a:rPr>
              <a:t>di informazioni </a:t>
            </a:r>
            <a:r>
              <a:rPr lang="it-IT" sz="2000" dirty="0" smtClean="0">
                <a:solidFill>
                  <a:srgbClr val="002060"/>
                </a:solidFill>
              </a:rPr>
              <a:t>effettivo</a:t>
            </a:r>
            <a:r>
              <a:rPr lang="it-IT" sz="2000" dirty="0">
                <a:solidFill>
                  <a:srgbClr val="002060"/>
                </a:solidFill>
              </a:rPr>
              <a:t>.</a:t>
            </a:r>
          </a:p>
          <a:p>
            <a:pPr marL="0" indent="0" algn="just">
              <a:buNone/>
            </a:pPr>
            <a:endParaRPr lang="it-IT" sz="2800" dirty="0"/>
          </a:p>
        </p:txBody>
      </p:sp>
      <p:sp>
        <p:nvSpPr>
          <p:cNvPr id="4" name="Segnaposto piè di pagina 3"/>
          <p:cNvSpPr>
            <a:spLocks noGrp="1"/>
          </p:cNvSpPr>
          <p:nvPr>
            <p:ph type="ftr" sz="quarter" idx="11"/>
          </p:nvPr>
        </p:nvSpPr>
        <p:spPr/>
        <p:txBody>
          <a:bodyPr/>
          <a:lstStyle/>
          <a:p>
            <a:endParaRPr lang="it-IT" dirty="0"/>
          </a:p>
        </p:txBody>
      </p:sp>
      <p:sp>
        <p:nvSpPr>
          <p:cNvPr id="5" name="Segnaposto numero diapositiva 4"/>
          <p:cNvSpPr>
            <a:spLocks noGrp="1"/>
          </p:cNvSpPr>
          <p:nvPr>
            <p:ph type="sldNum" sz="quarter" idx="12"/>
          </p:nvPr>
        </p:nvSpPr>
        <p:spPr/>
        <p:txBody>
          <a:bodyPr/>
          <a:lstStyle/>
          <a:p>
            <a:fld id="{E7A41E1B-4F70-4964-A407-84C68BE8251C}" type="slidenum">
              <a:rPr lang="it-IT" smtClean="0"/>
              <a:t>9</a:t>
            </a:fld>
            <a:endParaRPr lang="it-IT"/>
          </a:p>
        </p:txBody>
      </p:sp>
    </p:spTree>
    <p:extLst>
      <p:ext uri="{BB962C8B-B14F-4D97-AF65-F5344CB8AC3E}">
        <p14:creationId xmlns:p14="http://schemas.microsoft.com/office/powerpoint/2010/main" val="84350416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hiaro">
  <a:themeElements>
    <a:clrScheme name="Chiaro">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o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hiaro">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615</TotalTime>
  <Words>1615</Words>
  <Application>Microsoft Office PowerPoint</Application>
  <PresentationFormat>Presentazione su schermo (4:3)</PresentationFormat>
  <Paragraphs>181</Paragraphs>
  <Slides>31</Slides>
  <Notes>1</Notes>
  <HiddenSlides>0</HiddenSlides>
  <MMClips>0</MMClips>
  <ScaleCrop>false</ScaleCrop>
  <HeadingPairs>
    <vt:vector size="4" baseType="variant">
      <vt:variant>
        <vt:lpstr>Tema</vt:lpstr>
      </vt:variant>
      <vt:variant>
        <vt:i4>1</vt:i4>
      </vt:variant>
      <vt:variant>
        <vt:lpstr>Titoli diapositive</vt:lpstr>
      </vt:variant>
      <vt:variant>
        <vt:i4>31</vt:i4>
      </vt:variant>
    </vt:vector>
  </HeadingPairs>
  <TitlesOfParts>
    <vt:vector size="32" baseType="lpstr">
      <vt:lpstr>Chiaro</vt:lpstr>
      <vt:lpstr>     IL REGIME DI PATENT BOX  Brevetti, marchi e know-how Strumenti di detassazione fiscale  Fabrizio Dominici DOTTORE COMMERCIALISTA f.dominici@dominiciassociati.com</vt:lpstr>
      <vt:lpstr>Il regime di patent box</vt:lpstr>
      <vt:lpstr>Riferimenti normativi:</vt:lpstr>
      <vt:lpstr>Finalità del regime “patent box”</vt:lpstr>
      <vt:lpstr>Presentazione standard di PowerPoint</vt:lpstr>
      <vt:lpstr>Finalità del “patent box”</vt:lpstr>
      <vt:lpstr>Presentazione standard di PowerPoint</vt:lpstr>
      <vt:lpstr>Decorrenza e requisiti soggettivi</vt:lpstr>
      <vt:lpstr> Possono optare per il regime di patent box </vt:lpstr>
      <vt:lpstr>Presupposti oggettivi</vt:lpstr>
      <vt:lpstr>Presentazione standard di PowerPoint</vt:lpstr>
      <vt:lpstr>Presupposti oggettivi  criticità</vt:lpstr>
      <vt:lpstr>  Sovrapposizione delle nozioni di «registrazione» e «protezione» </vt:lpstr>
      <vt:lpstr>La nozione di «brevetti industriali» (ex D. Lgs. n. 30/2005) si estende oltre quella dei «brevetti per invenzione»? </vt:lpstr>
      <vt:lpstr>La nozione di «marchi funzionalmente equivalenti ai brevetti» è priva di precedenti giuridici, e difficilmente coordinabile con la pretesa esclusione dei marchi esclusivamente commerciali.  Di fatto non sarebbe possibile individuare nessuno spazio giuridico residuo per simili marchi (la  loro funzionale equivalenza ai brevetti potrebbe anzi causare la nullità della loro registrazione) </vt:lpstr>
      <vt:lpstr>Non vengono fornite indicazioni in merito alla nazionalità dei titoli di privativa rilevanti </vt:lpstr>
      <vt:lpstr>Il know-how tecnico, per essere agevolabile, deve rispettare i requisiti specifici di cui  al D. Lgs. n. 30/2005? </vt:lpstr>
      <vt:lpstr>Modalità applicative dell’agevolazione</vt:lpstr>
      <vt:lpstr> L’agevolazione opera: </vt:lpstr>
      <vt:lpstr>Modalità applicative dell’agevolazione </vt:lpstr>
      <vt:lpstr>Presentazione standard di PowerPoint</vt:lpstr>
      <vt:lpstr>Presentazione standard di PowerPoint</vt:lpstr>
      <vt:lpstr>L’opzione è consentita</vt:lpstr>
      <vt:lpstr>Presentazione standard di PowerPoint</vt:lpstr>
      <vt:lpstr> La quota di reddito che può effettivamente formare oggetto di agevolazione è determinata in base al rapporto tra: </vt:lpstr>
      <vt:lpstr>Presentazione standard di PowerPoint</vt:lpstr>
      <vt:lpstr> Procedimento di calcolo: </vt:lpstr>
      <vt:lpstr>Presentazione standard di PowerPoint</vt:lpstr>
      <vt:lpstr>Con apposito emanando decreto interministeriale </vt:lpstr>
      <vt:lpstr> Riepilogo delle modifiche di cui al D.L. «investment compact» </vt:lpstr>
      <vt:lpstr> le slide potranno essere scaricate dal sito internet   www.dominiciassociati.com  Grazie per l’attenzione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F Dominici</dc:creator>
  <cp:lastModifiedBy>F Dominici</cp:lastModifiedBy>
  <cp:revision>35</cp:revision>
  <dcterms:created xsi:type="dcterms:W3CDTF">2015-06-09T18:47:35Z</dcterms:created>
  <dcterms:modified xsi:type="dcterms:W3CDTF">2015-06-12T09:29:12Z</dcterms:modified>
</cp:coreProperties>
</file>